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94" r:id="rId5"/>
    <p:sldId id="295" r:id="rId6"/>
    <p:sldId id="339" r:id="rId7"/>
    <p:sldId id="327" r:id="rId8"/>
    <p:sldId id="328" r:id="rId9"/>
    <p:sldId id="334" r:id="rId10"/>
    <p:sldId id="332" r:id="rId11"/>
    <p:sldId id="323" r:id="rId12"/>
    <p:sldId id="341" r:id="rId13"/>
    <p:sldId id="337" r:id="rId14"/>
    <p:sldId id="342" r:id="rId15"/>
    <p:sldId id="338" r:id="rId16"/>
    <p:sldId id="330" r:id="rId17"/>
    <p:sldId id="324" r:id="rId18"/>
    <p:sldId id="322" r:id="rId19"/>
    <p:sldId id="333" r:id="rId20"/>
    <p:sldId id="329"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DBCA50-F68F-B78E-D672-A07588BE633A}" name="Joseph Guzman" initials="JG" userId="S::joseph.guzman@student.csulb.edu::17ccc4ac-b72a-4c03-9511-790abe281be7" providerId="AD"/>
  <p188:author id="{55F402A2-C8C7-A38A-BBED-D27EE6CA928D}" name="Afzal Hakim" initials="AH" userId="S::afzal.hakim01@student.csulb.edu::ee081cca-c90c-49e4-a214-d12c9d0e9c2b" providerId="AD"/>
  <p188:author id="{D912B2D6-4B95-18EF-487D-B448ABFF2BE7}" name="Afzal Hakim-SA" initials="AH" userId="S::afzal.hakim-sa@csulb.edu::a3adb574-d381-40f7-ae67-7f05b31ea6d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3F9"/>
    <a:srgbClr val="898989"/>
    <a:srgbClr val="B04D31"/>
    <a:srgbClr val="0070C0"/>
    <a:srgbClr val="703713"/>
    <a:srgbClr val="260505"/>
    <a:srgbClr val="256DA1"/>
    <a:srgbClr val="1B4B6E"/>
    <a:srgbClr val="64692D"/>
    <a:srgbClr val="DAE09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A0699-A2DA-B71C-F60D-0BE9313632E0}" v="152" dt="2025-05-05T22:24:40.9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5/8/2025</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371979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193DA-5F6F-7461-5AA8-0538904032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A634F-18FA-D470-DCBD-9948E69908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A6518-8915-CBDD-2583-61C21D3D51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1F0E42-D775-000F-50A7-FC1A9E117D02}"/>
              </a:ext>
            </a:extLst>
          </p:cNvPr>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173396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392FF-A614-86C8-1E5F-2BF740FE1A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95DA7-5BF6-ED46-484D-66AAE01547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12DD7-A7D0-B3B4-411A-0C771A174D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C5F954-C6B4-A332-1FDA-880DB134C276}"/>
              </a:ext>
            </a:extLst>
          </p:cNvPr>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323335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CC7C2-F302-4E85-CDD1-CACB10466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7D46F1-E1DF-0931-E6F3-00DEEA5079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CCB55F-6E60-77F5-AB5D-2D6A4963FD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D44D38-A356-A7C7-ED46-AF826FA10BEF}"/>
              </a:ext>
            </a:extLst>
          </p:cNvPr>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4241788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6.jpe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E75451-6A4B-484B-9ED1-353CCE25B0F4}"/>
              </a:ext>
            </a:extLst>
          </p:cNvPr>
          <p:cNvSpPr>
            <a:spLocks noGrp="1"/>
          </p:cNvSpPr>
          <p:nvPr/>
        </p:nvSpPr>
        <p:spPr>
          <a:xfrm>
            <a:off x="6991350" y="406400"/>
            <a:ext cx="4179570" cy="3457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5000">
                <a:solidFill>
                  <a:srgbClr val="0070C0"/>
                </a:solidFill>
              </a:rPr>
              <a:t>Dr. Pill</a:t>
            </a:r>
          </a:p>
        </p:txBody>
      </p:sp>
      <p:sp>
        <p:nvSpPr>
          <p:cNvPr id="6" name="TextBox 2">
            <a:extLst>
              <a:ext uri="{FF2B5EF4-FFF2-40B4-BE49-F238E27FC236}">
                <a16:creationId xmlns:a16="http://schemas.microsoft.com/office/drawing/2014/main" id="{54CD7046-FA41-1BC3-7E76-F611611C75A2}"/>
              </a:ext>
            </a:extLst>
          </p:cNvPr>
          <p:cNvSpPr txBox="1"/>
          <p:nvPr/>
        </p:nvSpPr>
        <p:spPr>
          <a:xfrm>
            <a:off x="6988629" y="3864032"/>
            <a:ext cx="4179570" cy="368624"/>
          </a:xfrm>
          <a:prstGeom prst="rect">
            <a:avLst/>
          </a:prstGeom>
        </p:spPr>
        <p:txBody>
          <a:bodyPr rot="0" spcFirstLastPara="0" vert="horz"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0"/>
              </a:spcBef>
            </a:pPr>
            <a:r>
              <a:rPr lang="en-US" sz="2500" kern="1200" spc="50" baseline="0">
                <a:solidFill>
                  <a:srgbClr val="898989"/>
                </a:solidFill>
              </a:rPr>
              <a:t>Automatic Pill Dispenser</a:t>
            </a:r>
          </a:p>
        </p:txBody>
      </p:sp>
    </p:spTree>
    <p:extLst>
      <p:ext uri="{BB962C8B-B14F-4D97-AF65-F5344CB8AC3E}">
        <p14:creationId xmlns:p14="http://schemas.microsoft.com/office/powerpoint/2010/main" val="1434196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CCF98-0BFC-D842-E74D-E035FF0AC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994F1F-67C0-566D-7AFB-BA5FA1F5C639}"/>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4FC2970E-46B0-7D4B-E550-FF85666C729A}"/>
              </a:ext>
            </a:extLst>
          </p:cNvPr>
          <p:cNvSpPr>
            <a:spLocks noGrp="1"/>
          </p:cNvSpPr>
          <p:nvPr>
            <p:ph type="sldNum" sz="quarter" idx="13"/>
          </p:nvPr>
        </p:nvSpPr>
        <p:spPr/>
        <p:txBody>
          <a:bodyPr/>
          <a:lstStyle/>
          <a:p>
            <a:fld id="{A49DFD55-3C28-40EF-9E31-A92D2E4017FF}" type="slidenum">
              <a:rPr lang="en-US" smtClean="0"/>
              <a:pPr/>
              <a:t>10</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50AE7F9C-8961-DEC2-F255-FE31B43236B4}"/>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BFB17C2E-6C70-5B8A-A46E-9065480AED96}"/>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3" name="Picture 2" descr="A screen shot of a computer code&#10;&#10;AI-generated content may be incorrect.">
            <a:extLst>
              <a:ext uri="{FF2B5EF4-FFF2-40B4-BE49-F238E27FC236}">
                <a16:creationId xmlns:a16="http://schemas.microsoft.com/office/drawing/2014/main" id="{D7A882B2-2E4E-B385-5269-0C6E07FE701B}"/>
              </a:ext>
            </a:extLst>
          </p:cNvPr>
          <p:cNvPicPr>
            <a:picLocks noChangeAspect="1"/>
          </p:cNvPicPr>
          <p:nvPr/>
        </p:nvPicPr>
        <p:blipFill>
          <a:blip r:embed="rId3"/>
          <a:stretch>
            <a:fillRect/>
          </a:stretch>
        </p:blipFill>
        <p:spPr>
          <a:xfrm>
            <a:off x="857560" y="1855396"/>
            <a:ext cx="7430365" cy="3758045"/>
          </a:xfrm>
          <a:prstGeom prst="rect">
            <a:avLst/>
          </a:prstGeom>
        </p:spPr>
      </p:pic>
      <p:pic>
        <p:nvPicPr>
          <p:cNvPr id="6" name="Picture 5" descr="Basic Fingerprint Sensor With Socket Header Cable">
            <a:extLst>
              <a:ext uri="{FF2B5EF4-FFF2-40B4-BE49-F238E27FC236}">
                <a16:creationId xmlns:a16="http://schemas.microsoft.com/office/drawing/2014/main" id="{0B02312C-DC18-822E-5D8E-714963576C6B}"/>
              </a:ext>
            </a:extLst>
          </p:cNvPr>
          <p:cNvPicPr>
            <a:picLocks noChangeAspect="1"/>
          </p:cNvPicPr>
          <p:nvPr/>
        </p:nvPicPr>
        <p:blipFill>
          <a:blip r:embed="rId4"/>
          <a:stretch>
            <a:fillRect/>
          </a:stretch>
        </p:blipFill>
        <p:spPr>
          <a:xfrm>
            <a:off x="8784771" y="2521403"/>
            <a:ext cx="2743200" cy="2076450"/>
          </a:xfrm>
          <a:prstGeom prst="rect">
            <a:avLst/>
          </a:prstGeom>
        </p:spPr>
      </p:pic>
    </p:spTree>
    <p:extLst>
      <p:ext uri="{BB962C8B-B14F-4D97-AF65-F5344CB8AC3E}">
        <p14:creationId xmlns:p14="http://schemas.microsoft.com/office/powerpoint/2010/main" val="758484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9735A-003B-CD54-90F8-05808B00C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9357F3-B807-8A0E-8336-52E898BCF004}"/>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2921CF4D-A875-976F-BE8B-FA273C77BF99}"/>
              </a:ext>
            </a:extLst>
          </p:cNvPr>
          <p:cNvSpPr>
            <a:spLocks noGrp="1"/>
          </p:cNvSpPr>
          <p:nvPr>
            <p:ph type="sldNum" sz="quarter" idx="13"/>
          </p:nvPr>
        </p:nvSpPr>
        <p:spPr/>
        <p:txBody>
          <a:bodyPr/>
          <a:lstStyle/>
          <a:p>
            <a:fld id="{A49DFD55-3C28-40EF-9E31-A92D2E4017FF}" type="slidenum">
              <a:rPr lang="en-US" smtClean="0"/>
              <a:pPr/>
              <a:t>11</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E46FF729-AC28-19EE-A211-60EEB76E812F}"/>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F6E8E4CC-2B76-A621-0002-AB62BB63FDD9}"/>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6" name="Picture 5" descr="A screen shot of a computer code&#10;&#10;AI-generated content may be incorrect.">
            <a:extLst>
              <a:ext uri="{FF2B5EF4-FFF2-40B4-BE49-F238E27FC236}">
                <a16:creationId xmlns:a16="http://schemas.microsoft.com/office/drawing/2014/main" id="{82EE5A3D-6481-A006-E367-BABEA3C9E459}"/>
              </a:ext>
            </a:extLst>
          </p:cNvPr>
          <p:cNvPicPr>
            <a:picLocks noChangeAspect="1"/>
          </p:cNvPicPr>
          <p:nvPr/>
        </p:nvPicPr>
        <p:blipFill>
          <a:blip r:embed="rId3"/>
          <a:stretch>
            <a:fillRect/>
          </a:stretch>
        </p:blipFill>
        <p:spPr>
          <a:xfrm>
            <a:off x="826634" y="1728107"/>
            <a:ext cx="7426902" cy="4788477"/>
          </a:xfrm>
          <a:prstGeom prst="rect">
            <a:avLst/>
          </a:prstGeom>
        </p:spPr>
      </p:pic>
    </p:spTree>
    <p:extLst>
      <p:ext uri="{BB962C8B-B14F-4D97-AF65-F5344CB8AC3E}">
        <p14:creationId xmlns:p14="http://schemas.microsoft.com/office/powerpoint/2010/main" val="3659736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96836-F19A-B09F-F5B3-63C0E5994B33}"/>
            </a:ext>
          </a:extLst>
        </p:cNvPr>
        <p:cNvGrpSpPr/>
        <p:nvPr/>
      </p:nvGrpSpPr>
      <p:grpSpPr>
        <a:xfrm>
          <a:off x="0" y="0"/>
          <a:ext cx="0" cy="0"/>
          <a:chOff x="0" y="0"/>
          <a:chExt cx="0" cy="0"/>
        </a:xfrm>
      </p:grpSpPr>
      <p:pic>
        <p:nvPicPr>
          <p:cNvPr id="3" name="Picture 2" descr="A black circuit board with a camera&#10;&#10;AI-generated content may be incorrect.">
            <a:extLst>
              <a:ext uri="{FF2B5EF4-FFF2-40B4-BE49-F238E27FC236}">
                <a16:creationId xmlns:a16="http://schemas.microsoft.com/office/drawing/2014/main" id="{D6D9E302-5510-542C-F368-2B333300E52A}"/>
              </a:ext>
            </a:extLst>
          </p:cNvPr>
          <p:cNvPicPr>
            <a:picLocks noChangeAspect="1"/>
          </p:cNvPicPr>
          <p:nvPr/>
        </p:nvPicPr>
        <p:blipFill>
          <a:blip r:embed="rId2"/>
          <a:stretch>
            <a:fillRect/>
          </a:stretch>
        </p:blipFill>
        <p:spPr>
          <a:xfrm>
            <a:off x="9060081" y="2822863"/>
            <a:ext cx="3129248" cy="2788228"/>
          </a:xfrm>
          <a:prstGeom prst="rect">
            <a:avLst/>
          </a:prstGeom>
        </p:spPr>
      </p:pic>
      <p:sp>
        <p:nvSpPr>
          <p:cNvPr id="2" name="Title 1">
            <a:extLst>
              <a:ext uri="{FF2B5EF4-FFF2-40B4-BE49-F238E27FC236}">
                <a16:creationId xmlns:a16="http://schemas.microsoft.com/office/drawing/2014/main" id="{ADABA8A2-0701-8E4E-E77A-7377CB62A6C9}"/>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EC42874F-575A-795C-8D16-90CBD6979556}"/>
              </a:ext>
            </a:extLst>
          </p:cNvPr>
          <p:cNvSpPr>
            <a:spLocks noGrp="1"/>
          </p:cNvSpPr>
          <p:nvPr>
            <p:ph type="sldNum" sz="quarter" idx="13"/>
          </p:nvPr>
        </p:nvSpPr>
        <p:spPr/>
        <p:txBody>
          <a:bodyPr/>
          <a:lstStyle/>
          <a:p>
            <a:fld id="{A49DFD55-3C28-40EF-9E31-A92D2E4017FF}" type="slidenum">
              <a:rPr lang="en-US" smtClean="0"/>
              <a:pPr/>
              <a:t>12</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56231221-318E-9165-F1BB-998BA002AFA4}"/>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A5FC3673-D993-81F2-CECE-356AFF7ECD8C}"/>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11" name="Picture 10">
            <a:extLst>
              <a:ext uri="{FF2B5EF4-FFF2-40B4-BE49-F238E27FC236}">
                <a16:creationId xmlns:a16="http://schemas.microsoft.com/office/drawing/2014/main" id="{9FA3889A-F368-D82E-2812-D791A1E241AF}"/>
              </a:ext>
            </a:extLst>
          </p:cNvPr>
          <p:cNvPicPr>
            <a:picLocks noChangeAspect="1"/>
          </p:cNvPicPr>
          <p:nvPr/>
        </p:nvPicPr>
        <p:blipFill>
          <a:blip r:embed="rId4"/>
          <a:srcRect t="8081" b="608"/>
          <a:stretch/>
        </p:blipFill>
        <p:spPr>
          <a:xfrm>
            <a:off x="393988" y="1744807"/>
            <a:ext cx="4762500" cy="4440244"/>
          </a:xfrm>
          <a:prstGeom prst="rect">
            <a:avLst/>
          </a:prstGeom>
        </p:spPr>
      </p:pic>
      <p:pic>
        <p:nvPicPr>
          <p:cNvPr id="12" name="Picture 11">
            <a:extLst>
              <a:ext uri="{FF2B5EF4-FFF2-40B4-BE49-F238E27FC236}">
                <a16:creationId xmlns:a16="http://schemas.microsoft.com/office/drawing/2014/main" id="{7F2A9B85-903A-8994-614E-544EC70756CA}"/>
              </a:ext>
            </a:extLst>
          </p:cNvPr>
          <p:cNvPicPr>
            <a:picLocks noChangeAspect="1"/>
          </p:cNvPicPr>
          <p:nvPr/>
        </p:nvPicPr>
        <p:blipFill>
          <a:blip r:embed="rId5"/>
          <a:srcRect l="4682" t="-41" r="17559" b="15942"/>
          <a:stretch/>
        </p:blipFill>
        <p:spPr>
          <a:xfrm>
            <a:off x="5381624" y="1716665"/>
            <a:ext cx="4030178" cy="4455619"/>
          </a:xfrm>
          <a:prstGeom prst="rect">
            <a:avLst/>
          </a:prstGeom>
        </p:spPr>
      </p:pic>
    </p:spTree>
    <p:extLst>
      <p:ext uri="{BB962C8B-B14F-4D97-AF65-F5344CB8AC3E}">
        <p14:creationId xmlns:p14="http://schemas.microsoft.com/office/powerpoint/2010/main" val="2010659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FEF69-3BB4-9ECC-4211-67CBB8061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71641-9291-C33E-3B7A-A7DB4D75D02F}"/>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B635E5DB-46A2-0323-8373-21F1FD42B6B2}"/>
              </a:ext>
            </a:extLst>
          </p:cNvPr>
          <p:cNvSpPr>
            <a:spLocks noGrp="1"/>
          </p:cNvSpPr>
          <p:nvPr>
            <p:ph type="sldNum" sz="quarter" idx="13"/>
          </p:nvPr>
        </p:nvSpPr>
        <p:spPr/>
        <p:txBody>
          <a:bodyPr/>
          <a:lstStyle/>
          <a:p>
            <a:fld id="{A49DFD55-3C28-40EF-9E31-A92D2E4017FF}" type="slidenum">
              <a:rPr lang="en-US" smtClean="0"/>
              <a:pPr/>
              <a:t>13</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59959592-936D-277F-F3E5-84762590F31A}"/>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5D01CC55-B865-6976-3CEE-70AF938C357C}"/>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3" name="Picture 2" descr="A computer code with green and white text&#10;&#10;AI-generated content may be incorrect.">
            <a:extLst>
              <a:ext uri="{FF2B5EF4-FFF2-40B4-BE49-F238E27FC236}">
                <a16:creationId xmlns:a16="http://schemas.microsoft.com/office/drawing/2014/main" id="{2EFE4142-F9DA-B50F-2BC1-DD645AD6C98B}"/>
              </a:ext>
            </a:extLst>
          </p:cNvPr>
          <p:cNvPicPr>
            <a:picLocks noChangeAspect="1"/>
          </p:cNvPicPr>
          <p:nvPr/>
        </p:nvPicPr>
        <p:blipFill>
          <a:blip r:embed="rId3"/>
          <a:stretch>
            <a:fillRect/>
          </a:stretch>
        </p:blipFill>
        <p:spPr>
          <a:xfrm>
            <a:off x="391599" y="1895618"/>
            <a:ext cx="7020140" cy="2430809"/>
          </a:xfrm>
          <a:prstGeom prst="rect">
            <a:avLst/>
          </a:prstGeom>
        </p:spPr>
      </p:pic>
      <p:pic>
        <p:nvPicPr>
          <p:cNvPr id="5" name="Picture 4">
            <a:extLst>
              <a:ext uri="{FF2B5EF4-FFF2-40B4-BE49-F238E27FC236}">
                <a16:creationId xmlns:a16="http://schemas.microsoft.com/office/drawing/2014/main" id="{60B45695-444F-6596-AE09-38D68060BF60}"/>
              </a:ext>
            </a:extLst>
          </p:cNvPr>
          <p:cNvPicPr>
            <a:picLocks noChangeAspect="1"/>
          </p:cNvPicPr>
          <p:nvPr/>
        </p:nvPicPr>
        <p:blipFill>
          <a:blip r:embed="rId4"/>
          <a:srcRect t="-33" r="52215" b="16248"/>
          <a:stretch/>
        </p:blipFill>
        <p:spPr>
          <a:xfrm>
            <a:off x="7725636" y="2728875"/>
            <a:ext cx="3122780" cy="3990671"/>
          </a:xfrm>
          <a:prstGeom prst="rect">
            <a:avLst/>
          </a:prstGeom>
        </p:spPr>
      </p:pic>
      <p:pic>
        <p:nvPicPr>
          <p:cNvPr id="6" name="Picture 5">
            <a:extLst>
              <a:ext uri="{FF2B5EF4-FFF2-40B4-BE49-F238E27FC236}">
                <a16:creationId xmlns:a16="http://schemas.microsoft.com/office/drawing/2014/main" id="{D818BCB5-EFCC-A339-2514-5422368E13C4}"/>
              </a:ext>
            </a:extLst>
          </p:cNvPr>
          <p:cNvPicPr>
            <a:picLocks noChangeAspect="1"/>
          </p:cNvPicPr>
          <p:nvPr/>
        </p:nvPicPr>
        <p:blipFill>
          <a:blip r:embed="rId5"/>
          <a:stretch>
            <a:fillRect/>
          </a:stretch>
        </p:blipFill>
        <p:spPr>
          <a:xfrm>
            <a:off x="390955" y="4260897"/>
            <a:ext cx="7181850" cy="2438400"/>
          </a:xfrm>
          <a:prstGeom prst="rect">
            <a:avLst/>
          </a:prstGeom>
        </p:spPr>
      </p:pic>
    </p:spTree>
    <p:extLst>
      <p:ext uri="{BB962C8B-B14F-4D97-AF65-F5344CB8AC3E}">
        <p14:creationId xmlns:p14="http://schemas.microsoft.com/office/powerpoint/2010/main" val="21188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002F-F781-D59E-14A3-F523FC2A11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5D50B-B66F-926B-97A6-557FBB6BA9D5}"/>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5D3E780E-A0B8-4E29-BD2F-EF87DE6D6EDC}"/>
              </a:ext>
            </a:extLst>
          </p:cNvPr>
          <p:cNvSpPr>
            <a:spLocks noGrp="1"/>
          </p:cNvSpPr>
          <p:nvPr>
            <p:ph type="sldNum" sz="quarter" idx="13"/>
          </p:nvPr>
        </p:nvSpPr>
        <p:spPr/>
        <p:txBody>
          <a:bodyPr/>
          <a:lstStyle/>
          <a:p>
            <a:fld id="{A49DFD55-3C28-40EF-9E31-A92D2E4017FF}" type="slidenum">
              <a:rPr lang="en-US" smtClean="0"/>
              <a:pPr/>
              <a:t>14</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6533ECF9-3F54-CB84-6980-1A01A34D3E13}"/>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6" name="TextBox 5">
            <a:extLst>
              <a:ext uri="{FF2B5EF4-FFF2-40B4-BE49-F238E27FC236}">
                <a16:creationId xmlns:a16="http://schemas.microsoft.com/office/drawing/2014/main" id="{70308FDC-BEFA-7717-599F-36DD2C574944}"/>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4" name="Picture 3">
            <a:extLst>
              <a:ext uri="{FF2B5EF4-FFF2-40B4-BE49-F238E27FC236}">
                <a16:creationId xmlns:a16="http://schemas.microsoft.com/office/drawing/2014/main" id="{614641D4-8694-2AB4-B448-9B160E573272}"/>
              </a:ext>
            </a:extLst>
          </p:cNvPr>
          <p:cNvPicPr>
            <a:picLocks noChangeAspect="1"/>
          </p:cNvPicPr>
          <p:nvPr/>
        </p:nvPicPr>
        <p:blipFill>
          <a:blip r:embed="rId3"/>
          <a:stretch>
            <a:fillRect/>
          </a:stretch>
        </p:blipFill>
        <p:spPr>
          <a:xfrm>
            <a:off x="555555" y="1747993"/>
            <a:ext cx="10326405" cy="4958227"/>
          </a:xfrm>
          <a:prstGeom prst="rect">
            <a:avLst/>
          </a:prstGeom>
        </p:spPr>
      </p:pic>
    </p:spTree>
    <p:extLst>
      <p:ext uri="{BB962C8B-B14F-4D97-AF65-F5344CB8AC3E}">
        <p14:creationId xmlns:p14="http://schemas.microsoft.com/office/powerpoint/2010/main" val="167405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6BAF-2C88-E480-C5E1-2CB9C15F9630}"/>
              </a:ext>
            </a:extLst>
          </p:cNvPr>
          <p:cNvSpPr>
            <a:spLocks noGrp="1"/>
          </p:cNvSpPr>
          <p:nvPr>
            <p:ph type="title"/>
          </p:nvPr>
        </p:nvSpPr>
        <p:spPr>
          <a:xfrm>
            <a:off x="557385" y="881213"/>
            <a:ext cx="9971624" cy="748252"/>
          </a:xfrm>
        </p:spPr>
        <p:txBody>
          <a:bodyPr>
            <a:normAutofit/>
          </a:bodyPr>
          <a:lstStyle/>
          <a:p>
            <a:r>
              <a:rPr lang="en-US" sz="3600">
                <a:solidFill>
                  <a:schemeClr val="accent5">
                    <a:lumMod val="76000"/>
                  </a:schemeClr>
                </a:solidFill>
              </a:rPr>
              <a:t>challenges</a:t>
            </a:r>
          </a:p>
        </p:txBody>
      </p:sp>
      <p:sp>
        <p:nvSpPr>
          <p:cNvPr id="7" name="Slide Number Placeholder 6">
            <a:extLst>
              <a:ext uri="{FF2B5EF4-FFF2-40B4-BE49-F238E27FC236}">
                <a16:creationId xmlns:a16="http://schemas.microsoft.com/office/drawing/2014/main" id="{0C8924E4-D22F-B906-9803-3A91E2D99926}"/>
              </a:ext>
            </a:extLst>
          </p:cNvPr>
          <p:cNvSpPr>
            <a:spLocks noGrp="1"/>
          </p:cNvSpPr>
          <p:nvPr>
            <p:ph type="sldNum" sz="quarter" idx="13"/>
          </p:nvPr>
        </p:nvSpPr>
        <p:spPr/>
        <p:txBody>
          <a:bodyPr/>
          <a:lstStyle/>
          <a:p>
            <a:fld id="{A49DFD55-3C28-40EF-9E31-A92D2E4017FF}" type="slidenum">
              <a:rPr lang="en-US" smtClean="0"/>
              <a:pPr/>
              <a:t>15</a:t>
            </a:fld>
            <a:endParaRPr lang="en-US"/>
          </a:p>
        </p:txBody>
      </p:sp>
      <p:sp>
        <p:nvSpPr>
          <p:cNvPr id="3" name="TextBox 2">
            <a:extLst>
              <a:ext uri="{FF2B5EF4-FFF2-40B4-BE49-F238E27FC236}">
                <a16:creationId xmlns:a16="http://schemas.microsoft.com/office/drawing/2014/main" id="{183F6268-0E1C-94C9-6E49-DA6DDBCBF119}"/>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8" name="TextBox 7">
            <a:extLst>
              <a:ext uri="{FF2B5EF4-FFF2-40B4-BE49-F238E27FC236}">
                <a16:creationId xmlns:a16="http://schemas.microsoft.com/office/drawing/2014/main" id="{7580F758-1ECF-714C-E279-541372134488}"/>
              </a:ext>
            </a:extLst>
          </p:cNvPr>
          <p:cNvSpPr txBox="1"/>
          <p:nvPr/>
        </p:nvSpPr>
        <p:spPr>
          <a:xfrm>
            <a:off x="556113" y="1709448"/>
            <a:ext cx="6573408"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ea typeface="+mn-lt"/>
                <a:cs typeface="+mn-lt"/>
              </a:rPr>
              <a:t> Car got stolen</a:t>
            </a:r>
            <a:r>
              <a:rPr lang="en-US" sz="1600">
                <a:ea typeface="+mn-lt"/>
                <a:cs typeface="+mn-lt"/>
              </a:rPr>
              <a:t> – This unexpected event caused us delays as our fingerprint and facial recognition device was in the car that got stolen.</a:t>
            </a:r>
            <a:endParaRPr lang="en-US"/>
          </a:p>
          <a:p>
            <a:pPr>
              <a:buFont typeface="Arial"/>
              <a:buChar char="•"/>
            </a:pPr>
            <a:endParaRPr lang="en-US" dirty="0">
              <a:ea typeface="+mn-lt"/>
              <a:cs typeface="+mn-lt"/>
            </a:endParaRPr>
          </a:p>
          <a:p>
            <a:pPr>
              <a:buFont typeface="Arial"/>
              <a:buChar char="•"/>
            </a:pPr>
            <a:r>
              <a:rPr lang="en-US" sz="1600" b="1">
                <a:ea typeface="+mn-lt"/>
                <a:cs typeface="+mn-lt"/>
              </a:rPr>
              <a:t> New fingerprint and facial recognition devices</a:t>
            </a:r>
            <a:r>
              <a:rPr lang="en-US" sz="1600">
                <a:ea typeface="+mn-lt"/>
                <a:cs typeface="+mn-lt"/>
              </a:rPr>
              <a:t> – We switched to a new biometric device which required us to do more research and understand how to code and integrate it properly.</a:t>
            </a:r>
            <a:endParaRPr lang="en-US">
              <a:ea typeface="+mn-lt"/>
              <a:cs typeface="+mn-lt"/>
            </a:endParaRPr>
          </a:p>
          <a:p>
            <a:pPr>
              <a:buFont typeface="Arial"/>
              <a:buChar char="•"/>
            </a:pPr>
            <a:endParaRPr lang="en-US" dirty="0">
              <a:ea typeface="+mn-lt"/>
              <a:cs typeface="+mn-lt"/>
            </a:endParaRPr>
          </a:p>
          <a:p>
            <a:pPr>
              <a:buFont typeface="Arial"/>
              <a:buChar char="•"/>
            </a:pPr>
            <a:r>
              <a:rPr lang="en-US" sz="1600" b="1">
                <a:ea typeface="+mn-lt"/>
                <a:cs typeface="+mn-lt"/>
              </a:rPr>
              <a:t> Challenging to code</a:t>
            </a:r>
            <a:r>
              <a:rPr lang="en-US" sz="1600">
                <a:ea typeface="+mn-lt"/>
                <a:cs typeface="+mn-lt"/>
              </a:rPr>
              <a:t> – Writing the software to integrate all hardware components, especially the new security features was complex and time consuming.</a:t>
            </a:r>
            <a:endParaRPr lang="en-US" dirty="0">
              <a:ea typeface="+mn-lt"/>
              <a:cs typeface="+mn-lt"/>
            </a:endParaRPr>
          </a:p>
          <a:p>
            <a:pPr>
              <a:buFont typeface="Arial"/>
              <a:buChar char="•"/>
            </a:pPr>
            <a:endParaRPr lang="en-US"/>
          </a:p>
          <a:p>
            <a:pPr>
              <a:buFont typeface="Arial"/>
              <a:buChar char="•"/>
            </a:pPr>
            <a:r>
              <a:rPr lang="en-US" sz="1600" b="1">
                <a:ea typeface="+mn-lt"/>
                <a:cs typeface="+mn-lt"/>
              </a:rPr>
              <a:t> Pixy2 object recognition issue</a:t>
            </a:r>
            <a:r>
              <a:rPr lang="en-US" sz="1600">
                <a:ea typeface="+mn-lt"/>
                <a:cs typeface="+mn-lt"/>
              </a:rPr>
              <a:t> – The Pixy2 sensor detects pills based on color, so all white pills are being recognized as the same which made it hard for us to differentiate between 2 white colored pills. Lighting inconsistency obscured the camera's ability to recognize pills.</a:t>
            </a:r>
          </a:p>
          <a:p>
            <a:pPr>
              <a:buFont typeface="Arial"/>
              <a:buChar char="•"/>
            </a:pPr>
            <a:endParaRPr lang="en-US"/>
          </a:p>
          <a:p>
            <a:pPr>
              <a:buFont typeface="Arial"/>
              <a:buChar char="•"/>
            </a:pPr>
            <a:r>
              <a:rPr lang="en-US" sz="1600" b="1" dirty="0">
                <a:ea typeface="+mn-lt"/>
                <a:cs typeface="+mn-lt"/>
              </a:rPr>
              <a:t> Board-to-board communication difficulties</a:t>
            </a:r>
            <a:r>
              <a:rPr lang="en-US" sz="1600" dirty="0">
                <a:ea typeface="+mn-lt"/>
                <a:cs typeface="+mn-lt"/>
              </a:rPr>
              <a:t> – After setting up the fingerprint and facial recognition devices separately, making them work together across different boards caused integration issues.</a:t>
            </a:r>
            <a:endParaRPr lang="en-US" dirty="0">
              <a:ea typeface="+mn-lt"/>
              <a:cs typeface="+mn-lt"/>
            </a:endParaRPr>
          </a:p>
        </p:txBody>
      </p:sp>
      <p:pic>
        <p:nvPicPr>
          <p:cNvPr id="4" name="Picture 3" descr="A paper with writing on it&#10;&#10;AI-generated content may be incorrect.">
            <a:extLst>
              <a:ext uri="{FF2B5EF4-FFF2-40B4-BE49-F238E27FC236}">
                <a16:creationId xmlns:a16="http://schemas.microsoft.com/office/drawing/2014/main" id="{78623F09-6E16-F9F9-7CA3-B15F364E11B2}"/>
              </a:ext>
            </a:extLst>
          </p:cNvPr>
          <p:cNvPicPr>
            <a:picLocks noChangeAspect="1"/>
          </p:cNvPicPr>
          <p:nvPr/>
        </p:nvPicPr>
        <p:blipFill>
          <a:blip r:embed="rId2"/>
          <a:stretch>
            <a:fillRect/>
          </a:stretch>
        </p:blipFill>
        <p:spPr>
          <a:xfrm>
            <a:off x="9119507" y="1719943"/>
            <a:ext cx="2792187" cy="3657601"/>
          </a:xfrm>
          <a:prstGeom prst="rect">
            <a:avLst/>
          </a:prstGeom>
        </p:spPr>
      </p:pic>
      <p:pic>
        <p:nvPicPr>
          <p:cNvPr id="11" name="Picture 10" descr="A close up of a phone&#10;&#10;AI-generated content may be incorrect.">
            <a:extLst>
              <a:ext uri="{FF2B5EF4-FFF2-40B4-BE49-F238E27FC236}">
                <a16:creationId xmlns:a16="http://schemas.microsoft.com/office/drawing/2014/main" id="{05B6F770-8A29-DEC6-C13D-9F95DA498AD0}"/>
              </a:ext>
            </a:extLst>
          </p:cNvPr>
          <p:cNvPicPr>
            <a:picLocks noChangeAspect="1"/>
          </p:cNvPicPr>
          <p:nvPr/>
        </p:nvPicPr>
        <p:blipFill>
          <a:blip r:embed="rId3"/>
          <a:stretch>
            <a:fillRect/>
          </a:stretch>
        </p:blipFill>
        <p:spPr>
          <a:xfrm flipH="1">
            <a:off x="7564442" y="1702374"/>
            <a:ext cx="1340210" cy="3678383"/>
          </a:xfrm>
          <a:prstGeom prst="rect">
            <a:avLst/>
          </a:prstGeom>
        </p:spPr>
      </p:pic>
      <p:pic>
        <p:nvPicPr>
          <p:cNvPr id="10" name="Picture 9" descr="A black and white line art of a bottle and a pill&#10;&#10;Description automatically generated">
            <a:extLst>
              <a:ext uri="{FF2B5EF4-FFF2-40B4-BE49-F238E27FC236}">
                <a16:creationId xmlns:a16="http://schemas.microsoft.com/office/drawing/2014/main" id="{A1403545-6C17-E17B-148D-827BE6B11812}"/>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Tree>
    <p:extLst>
      <p:ext uri="{BB962C8B-B14F-4D97-AF65-F5344CB8AC3E}">
        <p14:creationId xmlns:p14="http://schemas.microsoft.com/office/powerpoint/2010/main" val="3623746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06F4E-498C-A376-17B5-B553E9986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C9E555-620E-88EC-4CE9-C2244D92D525}"/>
              </a:ext>
            </a:extLst>
          </p:cNvPr>
          <p:cNvSpPr>
            <a:spLocks noGrp="1"/>
          </p:cNvSpPr>
          <p:nvPr>
            <p:ph type="title"/>
          </p:nvPr>
        </p:nvSpPr>
        <p:spPr>
          <a:xfrm>
            <a:off x="557385" y="881213"/>
            <a:ext cx="9971624" cy="748252"/>
          </a:xfrm>
        </p:spPr>
        <p:txBody>
          <a:bodyPr>
            <a:normAutofit/>
          </a:bodyPr>
          <a:lstStyle/>
          <a:p>
            <a:r>
              <a:rPr lang="en-US" sz="3600">
                <a:solidFill>
                  <a:schemeClr val="accent5">
                    <a:lumMod val="76000"/>
                  </a:schemeClr>
                </a:solidFill>
              </a:rPr>
              <a:t>Overcoming challenges</a:t>
            </a:r>
          </a:p>
        </p:txBody>
      </p:sp>
      <p:sp>
        <p:nvSpPr>
          <p:cNvPr id="7" name="Slide Number Placeholder 6">
            <a:extLst>
              <a:ext uri="{FF2B5EF4-FFF2-40B4-BE49-F238E27FC236}">
                <a16:creationId xmlns:a16="http://schemas.microsoft.com/office/drawing/2014/main" id="{3BBC75DE-018A-58E1-C96E-62586A2BA65E}"/>
              </a:ext>
            </a:extLst>
          </p:cNvPr>
          <p:cNvSpPr>
            <a:spLocks noGrp="1"/>
          </p:cNvSpPr>
          <p:nvPr>
            <p:ph type="sldNum" sz="quarter" idx="13"/>
          </p:nvPr>
        </p:nvSpPr>
        <p:spPr/>
        <p:txBody>
          <a:bodyPr/>
          <a:lstStyle/>
          <a:p>
            <a:fld id="{A49DFD55-3C28-40EF-9E31-A92D2E4017FF}" type="slidenum">
              <a:rPr lang="en-US" smtClean="0"/>
              <a:pPr/>
              <a:t>16</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A307CA8B-1E0B-EFCD-E87E-FCBD2038C3D1}"/>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3" name="TextBox 2">
            <a:extLst>
              <a:ext uri="{FF2B5EF4-FFF2-40B4-BE49-F238E27FC236}">
                <a16:creationId xmlns:a16="http://schemas.microsoft.com/office/drawing/2014/main" id="{25320B53-CBF0-5C26-C113-30C167B2739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6" name="TextBox 5">
            <a:extLst>
              <a:ext uri="{FF2B5EF4-FFF2-40B4-BE49-F238E27FC236}">
                <a16:creationId xmlns:a16="http://schemas.microsoft.com/office/drawing/2014/main" id="{3E7C7C49-4E63-EBBD-92DF-AC6E415CE476}"/>
              </a:ext>
            </a:extLst>
          </p:cNvPr>
          <p:cNvSpPr txBox="1"/>
          <p:nvPr/>
        </p:nvSpPr>
        <p:spPr>
          <a:xfrm>
            <a:off x="514350" y="1609724"/>
            <a:ext cx="9239250" cy="4391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B28A4A4C-E6A2-F7FF-6215-365398C3A393}"/>
              </a:ext>
            </a:extLst>
          </p:cNvPr>
          <p:cNvSpPr txBox="1"/>
          <p:nvPr/>
        </p:nvSpPr>
        <p:spPr>
          <a:xfrm>
            <a:off x="556113" y="1718896"/>
            <a:ext cx="974065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t>We ended up using camera module 2 and </a:t>
            </a:r>
            <a:r>
              <a:rPr lang="en-US" sz="2400" err="1"/>
              <a:t>adafruit</a:t>
            </a:r>
            <a:r>
              <a:rPr lang="en-US" sz="2400"/>
              <a:t> fingerprint scanner that's connected by strip cable, and fingerprint scanner by pins and </a:t>
            </a:r>
            <a:r>
              <a:rPr lang="en-US" sz="2400" err="1"/>
              <a:t>uart</a:t>
            </a:r>
            <a:r>
              <a:rPr lang="en-US" sz="2400"/>
              <a:t>, since the previous device is gone</a:t>
            </a:r>
            <a:endParaRPr lang="en-US" err="1"/>
          </a:p>
          <a:p>
            <a:pPr marL="342900" indent="-342900">
              <a:buFont typeface="Arial"/>
              <a:buChar char="•"/>
            </a:pPr>
            <a:endParaRPr lang="en-US" sz="2400"/>
          </a:p>
          <a:p>
            <a:pPr marL="342900" indent="-342900">
              <a:buFont typeface="Arial"/>
              <a:buChar char="•"/>
            </a:pPr>
            <a:r>
              <a:rPr lang="en-US" sz="2400"/>
              <a:t>Trial and error with code and testing a number of commands in command prompt to identify the correct port for CDC setup for board to board communication</a:t>
            </a:r>
          </a:p>
          <a:p>
            <a:pPr marL="342900" indent="-342900">
              <a:buFont typeface="Arial"/>
              <a:buChar char="•"/>
            </a:pPr>
            <a:endParaRPr lang="en-US" sz="2400"/>
          </a:p>
          <a:p>
            <a:pPr marL="342900" indent="-342900">
              <a:buFont typeface="Arial"/>
              <a:buChar char="•"/>
            </a:pPr>
            <a:r>
              <a:rPr lang="en-US" sz="2400"/>
              <a:t>The use of different colored pills to avoid the issue of inaccuracy in identifying pills. The Pixy2 camera has a built in light that we used for the main source of lighting</a:t>
            </a:r>
          </a:p>
          <a:p>
            <a:pPr marL="342900" indent="-342900">
              <a:buFont typeface="Arial"/>
              <a:buChar char="•"/>
            </a:pPr>
            <a:endParaRPr lang="en-US" sz="2400"/>
          </a:p>
          <a:p>
            <a:pPr marL="342900" indent="-342900">
              <a:buFont typeface="Arial"/>
              <a:buChar char="•"/>
            </a:pPr>
            <a:endParaRPr lang="en-US" sz="2400"/>
          </a:p>
        </p:txBody>
      </p:sp>
    </p:spTree>
    <p:extLst>
      <p:ext uri="{BB962C8B-B14F-4D97-AF65-F5344CB8AC3E}">
        <p14:creationId xmlns:p14="http://schemas.microsoft.com/office/powerpoint/2010/main" val="1718172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0E9A9-E6E9-42E1-B2BC-BDB84A7FF3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6B168A-1D3E-99FF-7689-1902F1B54B91}"/>
              </a:ext>
            </a:extLst>
          </p:cNvPr>
          <p:cNvSpPr>
            <a:spLocks noGrp="1"/>
          </p:cNvSpPr>
          <p:nvPr>
            <p:ph type="sldNum" sz="quarter" idx="12"/>
          </p:nvPr>
        </p:nvSpPr>
        <p:spPr/>
        <p:txBody>
          <a:bodyPr/>
          <a:lstStyle/>
          <a:p>
            <a:fld id="{A49DFD55-3C28-40EF-9E31-A92D2E4017FF}" type="slidenum">
              <a:rPr lang="en-US" smtClean="0"/>
              <a:pPr/>
              <a:t>17</a:t>
            </a:fld>
            <a:endParaRPr lang="en-US"/>
          </a:p>
        </p:txBody>
      </p:sp>
      <p:sp>
        <p:nvSpPr>
          <p:cNvPr id="8" name="Title 1">
            <a:extLst>
              <a:ext uri="{FF2B5EF4-FFF2-40B4-BE49-F238E27FC236}">
                <a16:creationId xmlns:a16="http://schemas.microsoft.com/office/drawing/2014/main" id="{7241D8B3-174E-A276-DA19-2DABB87920EC}"/>
              </a:ext>
            </a:extLst>
          </p:cNvPr>
          <p:cNvSpPr>
            <a:spLocks noGrp="1"/>
          </p:cNvSpPr>
          <p:nvPr>
            <p:ph type="title"/>
          </p:nvPr>
        </p:nvSpPr>
        <p:spPr>
          <a:xfrm>
            <a:off x="749591" y="695262"/>
            <a:ext cx="9982062" cy="716936"/>
          </a:xfrm>
        </p:spPr>
        <p:txBody>
          <a:bodyPr>
            <a:normAutofit/>
          </a:bodyPr>
          <a:lstStyle/>
          <a:p>
            <a:r>
              <a:rPr lang="en-US" sz="4000">
                <a:solidFill>
                  <a:schemeClr val="accent5">
                    <a:lumMod val="76000"/>
                  </a:schemeClr>
                </a:solidFill>
              </a:rPr>
              <a:t>Final demo </a:t>
            </a:r>
          </a:p>
        </p:txBody>
      </p:sp>
      <p:pic>
        <p:nvPicPr>
          <p:cNvPr id="11" name="Picture 10" descr="A black and white line art of a bottle and a pill&#10;&#10;Description automatically generated">
            <a:extLst>
              <a:ext uri="{FF2B5EF4-FFF2-40B4-BE49-F238E27FC236}">
                <a16:creationId xmlns:a16="http://schemas.microsoft.com/office/drawing/2014/main" id="{2C1312AD-4BB9-054C-AB07-E60410160D3F}"/>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13" name="TextBox 12">
            <a:extLst>
              <a:ext uri="{FF2B5EF4-FFF2-40B4-BE49-F238E27FC236}">
                <a16:creationId xmlns:a16="http://schemas.microsoft.com/office/drawing/2014/main" id="{37F07B0A-1C8F-E5CC-0B7E-A2A3DD4602EF}"/>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10" name="TextBox 9">
            <a:extLst>
              <a:ext uri="{FF2B5EF4-FFF2-40B4-BE49-F238E27FC236}">
                <a16:creationId xmlns:a16="http://schemas.microsoft.com/office/drawing/2014/main" id="{9EDD261A-EB54-6376-C18A-2B56CBF73A22}"/>
              </a:ext>
            </a:extLst>
          </p:cNvPr>
          <p:cNvSpPr txBox="1"/>
          <p:nvPr/>
        </p:nvSpPr>
        <p:spPr>
          <a:xfrm>
            <a:off x="714264" y="1733274"/>
            <a:ext cx="90792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 complete device 'Dr. Pill' The Automatic Pill Dispenser</a:t>
            </a:r>
            <a:endParaRPr lang="en-US"/>
          </a:p>
        </p:txBody>
      </p:sp>
      <p:sp>
        <p:nvSpPr>
          <p:cNvPr id="3" name="TextBox 2">
            <a:extLst>
              <a:ext uri="{FF2B5EF4-FFF2-40B4-BE49-F238E27FC236}">
                <a16:creationId xmlns:a16="http://schemas.microsoft.com/office/drawing/2014/main" id="{8F4AFA2B-A9F5-3F0A-2068-BDB304971ECF}"/>
              </a:ext>
            </a:extLst>
          </p:cNvPr>
          <p:cNvSpPr txBox="1"/>
          <p:nvPr/>
        </p:nvSpPr>
        <p:spPr>
          <a:xfrm>
            <a:off x="1008435" y="2499259"/>
            <a:ext cx="890324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b="1">
                <a:ea typeface="+mn-lt"/>
                <a:cs typeface="+mn-lt"/>
              </a:rPr>
              <a:t>Log Tracking</a:t>
            </a:r>
            <a:r>
              <a:rPr lang="en-US" sz="2000">
                <a:ea typeface="+mn-lt"/>
                <a:cs typeface="+mn-lt"/>
              </a:rPr>
              <a:t> – The system keeps a record of user interactions, pill dispensing events and authentication activity.</a:t>
            </a:r>
            <a:endParaRPr lang="en-US" sz="2000"/>
          </a:p>
          <a:p>
            <a:pPr marL="342900" indent="-342900">
              <a:buFont typeface="Arial"/>
              <a:buChar char="•"/>
            </a:pPr>
            <a:endParaRPr lang="en-US" sz="2000"/>
          </a:p>
          <a:p>
            <a:pPr marL="342900" indent="-342900">
              <a:buFont typeface="Arial"/>
              <a:buChar char="•"/>
            </a:pPr>
            <a:r>
              <a:rPr lang="en-US" sz="2000" b="1">
                <a:ea typeface="+mn-lt"/>
                <a:cs typeface="+mn-lt"/>
              </a:rPr>
              <a:t>Fully Completed GUI </a:t>
            </a:r>
            <a:r>
              <a:rPr lang="en-US" sz="2000">
                <a:ea typeface="+mn-lt"/>
                <a:cs typeface="+mn-lt"/>
              </a:rPr>
              <a:t>– A user friendly and responsive interface is ready making it easy for all users to navigate the system.</a:t>
            </a:r>
          </a:p>
          <a:p>
            <a:pPr marL="342900" indent="-342900">
              <a:buFont typeface="Arial"/>
              <a:buChar char="•"/>
            </a:pPr>
            <a:endParaRPr lang="en-US" sz="2000"/>
          </a:p>
          <a:p>
            <a:pPr marL="342900" indent="-342900">
              <a:buFont typeface="Arial"/>
              <a:buChar char="•"/>
            </a:pPr>
            <a:r>
              <a:rPr lang="en-US" sz="2000" b="1">
                <a:ea typeface="+mn-lt"/>
                <a:cs typeface="+mn-lt"/>
              </a:rPr>
              <a:t>Pill Dispensing with Object Recognition </a:t>
            </a:r>
            <a:r>
              <a:rPr lang="en-US" sz="2000">
                <a:ea typeface="+mn-lt"/>
                <a:cs typeface="+mn-lt"/>
              </a:rPr>
              <a:t>– Pills are dispensed automatically with the Pixy2 sensor confirming both the number and type of pills dispensed.</a:t>
            </a:r>
          </a:p>
          <a:p>
            <a:pPr>
              <a:buFont typeface="Arial"/>
              <a:buChar char="•"/>
            </a:pPr>
            <a:endParaRPr lang="en-US" sz="2000">
              <a:ea typeface="+mn-lt"/>
              <a:cs typeface="+mn-lt"/>
            </a:endParaRPr>
          </a:p>
          <a:p>
            <a:r>
              <a:rPr lang="en-US" sz="2000">
                <a:ea typeface="+mn-lt"/>
                <a:cs typeface="+mn-lt"/>
              </a:rPr>
              <a:t>All components (GUI, fingerprint, face recognition, motors, pill sensor) working together seamlessly without manual intervention.</a:t>
            </a:r>
            <a:endParaRPr lang="en-US" sz="2000"/>
          </a:p>
        </p:txBody>
      </p:sp>
    </p:spTree>
    <p:extLst>
      <p:ext uri="{BB962C8B-B14F-4D97-AF65-F5344CB8AC3E}">
        <p14:creationId xmlns:p14="http://schemas.microsoft.com/office/powerpoint/2010/main" val="882993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466B65-8EFB-D14C-FE70-979C70D18B9C}"/>
              </a:ext>
            </a:extLst>
          </p:cNvPr>
          <p:cNvSpPr>
            <a:spLocks noGrp="1"/>
          </p:cNvSpPr>
          <p:nvPr/>
        </p:nvSpPr>
        <p:spPr>
          <a:xfrm>
            <a:off x="4005134" y="437291"/>
            <a:ext cx="4179570" cy="3457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pPr algn="ctr"/>
            <a:r>
              <a:rPr lang="en-US" sz="5000">
                <a:solidFill>
                  <a:srgbClr val="0070C0"/>
                </a:solidFill>
              </a:rPr>
              <a:t>Thank You</a:t>
            </a:r>
            <a:endParaRPr lang="en-US"/>
          </a:p>
        </p:txBody>
      </p:sp>
      <p:pic>
        <p:nvPicPr>
          <p:cNvPr id="16" name="Picture 15" descr="A black and white line art of a bottle and a pill&#10;&#10;Description automatically generated">
            <a:extLst>
              <a:ext uri="{FF2B5EF4-FFF2-40B4-BE49-F238E27FC236}">
                <a16:creationId xmlns:a16="http://schemas.microsoft.com/office/drawing/2014/main" id="{2168EE12-6D0F-DE76-3592-314E110EA929}"/>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18" name="TextBox 17">
            <a:extLst>
              <a:ext uri="{FF2B5EF4-FFF2-40B4-BE49-F238E27FC236}">
                <a16:creationId xmlns:a16="http://schemas.microsoft.com/office/drawing/2014/main" id="{5141426C-155C-7F81-0582-CFC842BB438F}"/>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4BC406-1584-A7F7-A390-93AAD90F20F3}"/>
              </a:ext>
            </a:extLst>
          </p:cNvPr>
          <p:cNvSpPr txBox="1">
            <a:spLocks/>
          </p:cNvSpPr>
          <p:nvPr/>
        </p:nvSpPr>
        <p:spPr>
          <a:xfrm>
            <a:off x="4142233" y="1109235"/>
            <a:ext cx="4098391" cy="5621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pPr algn="ctr"/>
            <a:r>
              <a:rPr lang="en-US" sz="4000">
                <a:solidFill>
                  <a:srgbClr val="0070C0"/>
                </a:solidFill>
              </a:rPr>
              <a:t>MEET THE TEAM</a:t>
            </a:r>
          </a:p>
        </p:txBody>
      </p:sp>
      <p:pic>
        <p:nvPicPr>
          <p:cNvPr id="4" name="Picture 2">
            <a:extLst>
              <a:ext uri="{FF2B5EF4-FFF2-40B4-BE49-F238E27FC236}">
                <a16:creationId xmlns:a16="http://schemas.microsoft.com/office/drawing/2014/main" id="{4974092B-9715-D4EF-FCB7-57725A0D66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02" r="23857"/>
          <a:stretch/>
        </p:blipFill>
        <p:spPr bwMode="auto">
          <a:xfrm>
            <a:off x="771684" y="1716396"/>
            <a:ext cx="16573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D639C0-74B0-9357-1D5C-FAE821501A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00" r="13168"/>
          <a:stretch/>
        </p:blipFill>
        <p:spPr bwMode="auto">
          <a:xfrm>
            <a:off x="2605167" y="1709653"/>
            <a:ext cx="1657351" cy="2238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3455802-D3BD-7191-59D2-E3F36CAB6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8651" y="1716396"/>
            <a:ext cx="1657349" cy="2238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02E3C0FE-0711-D2EE-0386-8835C8598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9096" y="1723137"/>
            <a:ext cx="1657350" cy="22383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8D9FF96-0E08-02F5-01A7-1291E987476A}"/>
              </a:ext>
            </a:extLst>
          </p:cNvPr>
          <p:cNvSpPr txBox="1"/>
          <p:nvPr/>
        </p:nvSpPr>
        <p:spPr>
          <a:xfrm>
            <a:off x="618077" y="4669984"/>
            <a:ext cx="1972108" cy="1015663"/>
          </a:xfrm>
          <a:prstGeom prst="rect">
            <a:avLst/>
          </a:prstGeom>
          <a:noFill/>
        </p:spPr>
        <p:txBody>
          <a:bodyPr wrap="square" lIns="91440" tIns="45720" rIns="91440" bIns="45720" rtlCol="0" anchor="t">
            <a:spAutoFit/>
          </a:bodyPr>
          <a:lstStyle/>
          <a:p>
            <a:pPr marL="285750" indent="-285750">
              <a:buFont typeface="Arial"/>
              <a:buChar char="•"/>
            </a:pPr>
            <a:r>
              <a:rPr lang="en-US" sz="1500">
                <a:solidFill>
                  <a:srgbClr val="000000"/>
                </a:solidFill>
              </a:rPr>
              <a:t>Fingerprint and Facial Recognition</a:t>
            </a:r>
            <a:endParaRPr lang="en-US"/>
          </a:p>
          <a:p>
            <a:pPr marL="285750" indent="-285750">
              <a:buFont typeface="Arial"/>
              <a:buChar char="•"/>
            </a:pPr>
            <a:r>
              <a:rPr lang="en-US" sz="1500">
                <a:solidFill>
                  <a:srgbClr val="000000"/>
                </a:solidFill>
              </a:rPr>
              <a:t>Circuit Design</a:t>
            </a:r>
          </a:p>
          <a:p>
            <a:pPr marL="285750" indent="-285750">
              <a:buFont typeface="Arial"/>
              <a:buChar char="•"/>
            </a:pPr>
            <a:endParaRPr lang="en-US" sz="1500">
              <a:solidFill>
                <a:srgbClr val="000000"/>
              </a:solidFill>
            </a:endParaRPr>
          </a:p>
        </p:txBody>
      </p:sp>
      <p:sp>
        <p:nvSpPr>
          <p:cNvPr id="28" name="TextBox 27">
            <a:extLst>
              <a:ext uri="{FF2B5EF4-FFF2-40B4-BE49-F238E27FC236}">
                <a16:creationId xmlns:a16="http://schemas.microsoft.com/office/drawing/2014/main" id="{1CAF1D78-F40C-A7A7-01C6-9E1ABBFE18F4}"/>
              </a:ext>
            </a:extLst>
          </p:cNvPr>
          <p:cNvSpPr txBox="1"/>
          <p:nvPr/>
        </p:nvSpPr>
        <p:spPr>
          <a:xfrm>
            <a:off x="868839" y="3962911"/>
            <a:ext cx="1463040" cy="707886"/>
          </a:xfrm>
          <a:prstGeom prst="rect">
            <a:avLst/>
          </a:prstGeom>
          <a:noFill/>
        </p:spPr>
        <p:txBody>
          <a:bodyPr wrap="square" rtlCol="0">
            <a:spAutoFit/>
          </a:bodyPr>
          <a:lstStyle/>
          <a:p>
            <a:pPr algn="ctr"/>
            <a:r>
              <a:rPr lang="en-US" sz="2000">
                <a:solidFill>
                  <a:srgbClr val="000000"/>
                </a:solidFill>
              </a:rPr>
              <a:t>Jonathan Cerniaz</a:t>
            </a:r>
          </a:p>
        </p:txBody>
      </p:sp>
      <p:sp>
        <p:nvSpPr>
          <p:cNvPr id="30" name="TextBox 29">
            <a:extLst>
              <a:ext uri="{FF2B5EF4-FFF2-40B4-BE49-F238E27FC236}">
                <a16:creationId xmlns:a16="http://schemas.microsoft.com/office/drawing/2014/main" id="{2DF704A5-D2FA-FCF4-51AB-00F6D87CA638}"/>
              </a:ext>
            </a:extLst>
          </p:cNvPr>
          <p:cNvSpPr txBox="1"/>
          <p:nvPr/>
        </p:nvSpPr>
        <p:spPr>
          <a:xfrm>
            <a:off x="2702327" y="3962912"/>
            <a:ext cx="1463040" cy="707886"/>
          </a:xfrm>
          <a:prstGeom prst="rect">
            <a:avLst/>
          </a:prstGeom>
          <a:noFill/>
        </p:spPr>
        <p:txBody>
          <a:bodyPr wrap="square" rtlCol="0">
            <a:spAutoFit/>
          </a:bodyPr>
          <a:lstStyle/>
          <a:p>
            <a:pPr algn="ctr"/>
            <a:r>
              <a:rPr lang="en-US" sz="2000">
                <a:solidFill>
                  <a:srgbClr val="000000"/>
                </a:solidFill>
              </a:rPr>
              <a:t>Jehmel</a:t>
            </a:r>
          </a:p>
          <a:p>
            <a:pPr algn="ctr"/>
            <a:r>
              <a:rPr lang="en-US" sz="2000">
                <a:solidFill>
                  <a:srgbClr val="000000"/>
                </a:solidFill>
              </a:rPr>
              <a:t>Espiritu</a:t>
            </a:r>
          </a:p>
        </p:txBody>
      </p:sp>
      <p:sp>
        <p:nvSpPr>
          <p:cNvPr id="32" name="TextBox 31">
            <a:extLst>
              <a:ext uri="{FF2B5EF4-FFF2-40B4-BE49-F238E27FC236}">
                <a16:creationId xmlns:a16="http://schemas.microsoft.com/office/drawing/2014/main" id="{5FAC84EE-54E3-A7EE-539C-F3227A667586}"/>
              </a:ext>
            </a:extLst>
          </p:cNvPr>
          <p:cNvSpPr txBox="1"/>
          <p:nvPr/>
        </p:nvSpPr>
        <p:spPr>
          <a:xfrm>
            <a:off x="4543279" y="3955440"/>
            <a:ext cx="1455570" cy="707886"/>
          </a:xfrm>
          <a:prstGeom prst="rect">
            <a:avLst/>
          </a:prstGeom>
          <a:noFill/>
        </p:spPr>
        <p:txBody>
          <a:bodyPr wrap="square" rtlCol="0">
            <a:spAutoFit/>
          </a:bodyPr>
          <a:lstStyle/>
          <a:p>
            <a:pPr algn="ctr"/>
            <a:r>
              <a:rPr lang="en-US" sz="2000">
                <a:solidFill>
                  <a:srgbClr val="000000"/>
                </a:solidFill>
              </a:rPr>
              <a:t>Jeremy Espiritu</a:t>
            </a:r>
          </a:p>
        </p:txBody>
      </p:sp>
      <p:sp>
        <p:nvSpPr>
          <p:cNvPr id="34" name="TextBox 33">
            <a:extLst>
              <a:ext uri="{FF2B5EF4-FFF2-40B4-BE49-F238E27FC236}">
                <a16:creationId xmlns:a16="http://schemas.microsoft.com/office/drawing/2014/main" id="{C2F06B38-C448-85B2-7B9C-61C87BB45189}"/>
              </a:ext>
            </a:extLst>
          </p:cNvPr>
          <p:cNvSpPr txBox="1"/>
          <p:nvPr/>
        </p:nvSpPr>
        <p:spPr>
          <a:xfrm>
            <a:off x="6369282" y="3962910"/>
            <a:ext cx="1463040" cy="707886"/>
          </a:xfrm>
          <a:prstGeom prst="rect">
            <a:avLst/>
          </a:prstGeom>
          <a:noFill/>
        </p:spPr>
        <p:txBody>
          <a:bodyPr wrap="square" rtlCol="0">
            <a:spAutoFit/>
          </a:bodyPr>
          <a:lstStyle/>
          <a:p>
            <a:pPr algn="ctr"/>
            <a:r>
              <a:rPr lang="en-US" sz="2000">
                <a:solidFill>
                  <a:srgbClr val="000000"/>
                </a:solidFill>
              </a:rPr>
              <a:t>Joseph Guzman</a:t>
            </a:r>
          </a:p>
        </p:txBody>
      </p:sp>
      <p:sp>
        <p:nvSpPr>
          <p:cNvPr id="36" name="TextBox 35">
            <a:extLst>
              <a:ext uri="{FF2B5EF4-FFF2-40B4-BE49-F238E27FC236}">
                <a16:creationId xmlns:a16="http://schemas.microsoft.com/office/drawing/2014/main" id="{940E3014-BC66-0461-A37A-EF183BD7EF1E}"/>
              </a:ext>
            </a:extLst>
          </p:cNvPr>
          <p:cNvSpPr txBox="1"/>
          <p:nvPr/>
        </p:nvSpPr>
        <p:spPr>
          <a:xfrm>
            <a:off x="8202770" y="3962914"/>
            <a:ext cx="1463040" cy="707886"/>
          </a:xfrm>
          <a:prstGeom prst="rect">
            <a:avLst/>
          </a:prstGeom>
          <a:noFill/>
        </p:spPr>
        <p:txBody>
          <a:bodyPr wrap="square" rtlCol="0">
            <a:spAutoFit/>
          </a:bodyPr>
          <a:lstStyle/>
          <a:p>
            <a:pPr algn="ctr"/>
            <a:r>
              <a:rPr lang="en-US" sz="2000">
                <a:solidFill>
                  <a:srgbClr val="000000"/>
                </a:solidFill>
              </a:rPr>
              <a:t>Afzal </a:t>
            </a:r>
          </a:p>
          <a:p>
            <a:pPr algn="ctr"/>
            <a:r>
              <a:rPr lang="en-US" sz="2000">
                <a:solidFill>
                  <a:srgbClr val="000000"/>
                </a:solidFill>
              </a:rPr>
              <a:t>Hakim</a:t>
            </a:r>
          </a:p>
        </p:txBody>
      </p:sp>
      <p:sp>
        <p:nvSpPr>
          <p:cNvPr id="38" name="TextBox 37">
            <a:extLst>
              <a:ext uri="{FF2B5EF4-FFF2-40B4-BE49-F238E27FC236}">
                <a16:creationId xmlns:a16="http://schemas.microsoft.com/office/drawing/2014/main" id="{DA1966F8-C7E6-FB30-E208-9455B64A4624}"/>
              </a:ext>
            </a:extLst>
          </p:cNvPr>
          <p:cNvSpPr txBox="1"/>
          <p:nvPr/>
        </p:nvSpPr>
        <p:spPr>
          <a:xfrm>
            <a:off x="10036251" y="3962914"/>
            <a:ext cx="1463040" cy="707886"/>
          </a:xfrm>
          <a:prstGeom prst="rect">
            <a:avLst/>
          </a:prstGeom>
          <a:noFill/>
        </p:spPr>
        <p:txBody>
          <a:bodyPr wrap="square" rtlCol="0">
            <a:spAutoFit/>
          </a:bodyPr>
          <a:lstStyle/>
          <a:p>
            <a:pPr algn="ctr"/>
            <a:r>
              <a:rPr lang="en-US" sz="2000">
                <a:solidFill>
                  <a:srgbClr val="000000"/>
                </a:solidFill>
              </a:rPr>
              <a:t>Lee Roger</a:t>
            </a:r>
          </a:p>
          <a:p>
            <a:pPr algn="ctr"/>
            <a:r>
              <a:rPr lang="en-US" sz="2000" b="0" i="0" u="none" strike="noStrike">
                <a:solidFill>
                  <a:srgbClr val="000000"/>
                </a:solidFill>
                <a:effectLst/>
              </a:rPr>
              <a:t>Ordinario</a:t>
            </a:r>
            <a:endParaRPr lang="en-US" sz="2000">
              <a:solidFill>
                <a:srgbClr val="000000"/>
              </a:solidFill>
            </a:endParaRPr>
          </a:p>
        </p:txBody>
      </p:sp>
      <p:pic>
        <p:nvPicPr>
          <p:cNvPr id="10" name="Picture 9" descr="A person smiling for a selfie&#10;&#10;Description automatically generated">
            <a:extLst>
              <a:ext uri="{FF2B5EF4-FFF2-40B4-BE49-F238E27FC236}">
                <a16:creationId xmlns:a16="http://schemas.microsoft.com/office/drawing/2014/main" id="{C13C0DE2-0103-CCBD-204D-CE64CBAD593F}"/>
              </a:ext>
            </a:extLst>
          </p:cNvPr>
          <p:cNvPicPr>
            <a:picLocks noChangeAspect="1"/>
          </p:cNvPicPr>
          <p:nvPr/>
        </p:nvPicPr>
        <p:blipFill>
          <a:blip r:embed="rId7"/>
          <a:srcRect l="-791" t="5917" r="-395" b="592"/>
          <a:stretch/>
        </p:blipFill>
        <p:spPr>
          <a:xfrm>
            <a:off x="6191429" y="1712521"/>
            <a:ext cx="1824543" cy="2247707"/>
          </a:xfrm>
          <a:prstGeom prst="rect">
            <a:avLst/>
          </a:prstGeom>
        </p:spPr>
      </p:pic>
      <p:sp>
        <p:nvSpPr>
          <p:cNvPr id="7" name="TextBox 17">
            <a:extLst>
              <a:ext uri="{FF2B5EF4-FFF2-40B4-BE49-F238E27FC236}">
                <a16:creationId xmlns:a16="http://schemas.microsoft.com/office/drawing/2014/main" id="{2EB73874-7BA0-6F9E-2EED-865DA325D8FD}"/>
              </a:ext>
            </a:extLst>
          </p:cNvPr>
          <p:cNvSpPr txBox="1"/>
          <p:nvPr/>
        </p:nvSpPr>
        <p:spPr>
          <a:xfrm>
            <a:off x="2523910" y="4701574"/>
            <a:ext cx="1826685" cy="7848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500">
                <a:solidFill>
                  <a:srgbClr val="000000"/>
                </a:solidFill>
              </a:rPr>
              <a:t>Software Development   of Interface</a:t>
            </a:r>
          </a:p>
        </p:txBody>
      </p:sp>
      <p:sp>
        <p:nvSpPr>
          <p:cNvPr id="11" name="TextBox 19">
            <a:extLst>
              <a:ext uri="{FF2B5EF4-FFF2-40B4-BE49-F238E27FC236}">
                <a16:creationId xmlns:a16="http://schemas.microsoft.com/office/drawing/2014/main" id="{1F2EA6C6-C3A5-4B73-C337-717A4A8A872B}"/>
              </a:ext>
            </a:extLst>
          </p:cNvPr>
          <p:cNvSpPr txBox="1"/>
          <p:nvPr/>
        </p:nvSpPr>
        <p:spPr>
          <a:xfrm>
            <a:off x="8029443" y="4676768"/>
            <a:ext cx="2022956"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500">
                <a:solidFill>
                  <a:srgbClr val="000000"/>
                </a:solidFill>
              </a:rPr>
              <a:t>Fingerprint and Facial Recognition</a:t>
            </a:r>
            <a:endParaRPr lang="en-US">
              <a:solidFill>
                <a:srgbClr val="000000"/>
              </a:solidFill>
            </a:endParaRPr>
          </a:p>
          <a:p>
            <a:pPr marL="285750" indent="-285750">
              <a:buFont typeface="Arial"/>
              <a:buChar char="•"/>
            </a:pPr>
            <a:r>
              <a:rPr lang="en-US" sz="1500">
                <a:solidFill>
                  <a:srgbClr val="000000"/>
                </a:solidFill>
              </a:rPr>
              <a:t>Log tracking and Security</a:t>
            </a:r>
            <a:endParaRPr lang="en-US"/>
          </a:p>
          <a:p>
            <a:endParaRPr lang="en-US" sz="1500"/>
          </a:p>
        </p:txBody>
      </p:sp>
      <p:sp>
        <p:nvSpPr>
          <p:cNvPr id="12" name="TextBox 21">
            <a:extLst>
              <a:ext uri="{FF2B5EF4-FFF2-40B4-BE49-F238E27FC236}">
                <a16:creationId xmlns:a16="http://schemas.microsoft.com/office/drawing/2014/main" id="{49D3DF13-F686-7885-6DB4-428942FBF656}"/>
              </a:ext>
            </a:extLst>
          </p:cNvPr>
          <p:cNvSpPr txBox="1"/>
          <p:nvPr/>
        </p:nvSpPr>
        <p:spPr>
          <a:xfrm>
            <a:off x="9939096" y="4669984"/>
            <a:ext cx="1640346"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dirty="0">
                <a:solidFill>
                  <a:srgbClr val="000000"/>
                </a:solidFill>
              </a:rPr>
              <a:t>Pill Storage System and Organization</a:t>
            </a:r>
          </a:p>
          <a:p>
            <a:pPr marL="285750" indent="-285750">
              <a:buFont typeface="Arial" panose="020B0604020202020204" pitchFamily="34" charset="0"/>
              <a:buChar char="•"/>
            </a:pPr>
            <a:r>
              <a:rPr lang="en-US" sz="1500" dirty="0">
                <a:solidFill>
                  <a:srgbClr val="000000"/>
                </a:solidFill>
              </a:rPr>
              <a:t>Soldering</a:t>
            </a:r>
          </a:p>
        </p:txBody>
      </p:sp>
      <p:sp>
        <p:nvSpPr>
          <p:cNvPr id="13" name="TextBox 23">
            <a:extLst>
              <a:ext uri="{FF2B5EF4-FFF2-40B4-BE49-F238E27FC236}">
                <a16:creationId xmlns:a16="http://schemas.microsoft.com/office/drawing/2014/main" id="{FBFA847B-2CA0-417A-D7E9-1369EAA2FB11}"/>
              </a:ext>
            </a:extLst>
          </p:cNvPr>
          <p:cNvSpPr txBox="1"/>
          <p:nvPr/>
        </p:nvSpPr>
        <p:spPr>
          <a:xfrm>
            <a:off x="4436105" y="4701574"/>
            <a:ext cx="1833356"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a:solidFill>
                  <a:srgbClr val="000000"/>
                </a:solidFill>
              </a:rPr>
              <a:t>Software</a:t>
            </a:r>
            <a:r>
              <a:rPr lang="en-US" sz="1500"/>
              <a:t> Development   of Interface</a:t>
            </a:r>
          </a:p>
          <a:p>
            <a:pPr marL="285750" indent="-285750">
              <a:buFont typeface="Arial" panose="020B0604020202020204" pitchFamily="34" charset="0"/>
              <a:buChar char="•"/>
            </a:pPr>
            <a:endParaRPr lang="en-US" sz="1500"/>
          </a:p>
        </p:txBody>
      </p:sp>
      <p:sp>
        <p:nvSpPr>
          <p:cNvPr id="14" name="TextBox 17">
            <a:extLst>
              <a:ext uri="{FF2B5EF4-FFF2-40B4-BE49-F238E27FC236}">
                <a16:creationId xmlns:a16="http://schemas.microsoft.com/office/drawing/2014/main" id="{12D47A2A-9AEF-92C0-580C-DF10D75AA289}"/>
              </a:ext>
            </a:extLst>
          </p:cNvPr>
          <p:cNvSpPr txBox="1"/>
          <p:nvPr/>
        </p:nvSpPr>
        <p:spPr>
          <a:xfrm>
            <a:off x="6086620" y="4670682"/>
            <a:ext cx="2153256"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Sans-Serif"/>
              <a:buChar char="•"/>
            </a:pPr>
            <a:r>
              <a:rPr lang="en-US" sz="1500"/>
              <a:t>Object Recognition</a:t>
            </a:r>
          </a:p>
          <a:p>
            <a:pPr marL="285750" indent="-285750">
              <a:buFont typeface="Arial,Sans-Serif"/>
              <a:buChar char="•"/>
            </a:pPr>
            <a:r>
              <a:rPr lang="en-US" sz="1500"/>
              <a:t>Board to Board Communication</a:t>
            </a:r>
          </a:p>
          <a:p>
            <a:pPr marL="285750" indent="-285750">
              <a:buFont typeface="Arial,Sans-Serif"/>
              <a:buChar char="•"/>
            </a:pPr>
            <a:r>
              <a:rPr lang="en-US" sz="1500"/>
              <a:t>3D Design</a:t>
            </a:r>
          </a:p>
        </p:txBody>
      </p:sp>
      <p:pic>
        <p:nvPicPr>
          <p:cNvPr id="18" name="Picture 17">
            <a:extLst>
              <a:ext uri="{FF2B5EF4-FFF2-40B4-BE49-F238E27FC236}">
                <a16:creationId xmlns:a16="http://schemas.microsoft.com/office/drawing/2014/main" id="{FA1A7091-5C5B-51AB-7F82-0CF01DC7FD5E}"/>
              </a:ext>
            </a:extLst>
          </p:cNvPr>
          <p:cNvPicPr>
            <a:picLocks noChangeAspect="1"/>
          </p:cNvPicPr>
          <p:nvPr/>
        </p:nvPicPr>
        <p:blipFill>
          <a:blip r:embed="rId8"/>
          <a:srcRect l="5072" t="299" r="9600" b="-299"/>
          <a:stretch/>
        </p:blipFill>
        <p:spPr>
          <a:xfrm>
            <a:off x="8162499" y="1736394"/>
            <a:ext cx="1665919" cy="2228379"/>
          </a:xfrm>
          <a:prstGeom prst="rect">
            <a:avLst/>
          </a:prstGeom>
        </p:spPr>
      </p:pic>
    </p:spTree>
    <p:extLst>
      <p:ext uri="{BB962C8B-B14F-4D97-AF65-F5344CB8AC3E}">
        <p14:creationId xmlns:p14="http://schemas.microsoft.com/office/powerpoint/2010/main" val="2018400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AEEB254-F019-FB65-A2EB-9E2944E6F84E}"/>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FC0F0FC0-427B-26B2-7AA8-EDAFF708F909}"/>
              </a:ext>
            </a:extLst>
          </p:cNvPr>
          <p:cNvSpPr txBox="1"/>
          <p:nvPr/>
        </p:nvSpPr>
        <p:spPr>
          <a:xfrm>
            <a:off x="6363058" y="1990010"/>
            <a:ext cx="510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rgbClr val="0070C0"/>
                </a:solidFill>
              </a:rPr>
              <a:t>Executive Summary</a:t>
            </a:r>
          </a:p>
        </p:txBody>
      </p:sp>
      <p:pic>
        <p:nvPicPr>
          <p:cNvPr id="4" name="Picture 3" descr="A black and white line art of a bottle and a pill&#10;&#10;Description automatically generated">
            <a:extLst>
              <a:ext uri="{FF2B5EF4-FFF2-40B4-BE49-F238E27FC236}">
                <a16:creationId xmlns:a16="http://schemas.microsoft.com/office/drawing/2014/main" id="{5EABF74A-123F-220B-A3F7-119E11FC5921}"/>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6" name="TextBox 5">
            <a:extLst>
              <a:ext uri="{FF2B5EF4-FFF2-40B4-BE49-F238E27FC236}">
                <a16:creationId xmlns:a16="http://schemas.microsoft.com/office/drawing/2014/main" id="{68849810-1312-A88C-67F4-5932A5180B90}"/>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3" name="TextBox 2">
            <a:extLst>
              <a:ext uri="{FF2B5EF4-FFF2-40B4-BE49-F238E27FC236}">
                <a16:creationId xmlns:a16="http://schemas.microsoft.com/office/drawing/2014/main" id="{A3B9D57B-57B1-B937-4523-CE43CDEEF116}"/>
              </a:ext>
            </a:extLst>
          </p:cNvPr>
          <p:cNvSpPr txBox="1"/>
          <p:nvPr/>
        </p:nvSpPr>
        <p:spPr>
          <a:xfrm>
            <a:off x="6168649" y="2913336"/>
            <a:ext cx="553071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Dr. Pill is an automatic pill dispenser that simplifies medication management. Our device aims to facilitate the process by freeing up more time for doctors and allowing patients to take their medication accurately by eliminating the common issue of medication errors and missed dosages.  </a:t>
            </a:r>
          </a:p>
          <a:p>
            <a:pPr algn="ctr"/>
            <a:r>
              <a:rPr lang="en-US"/>
              <a:t>Designated for pharmacies, nursing homes, personal households. </a:t>
            </a:r>
          </a:p>
          <a:p>
            <a:pPr algn="ctr"/>
            <a:endParaRPr lang="en-US"/>
          </a:p>
        </p:txBody>
      </p:sp>
    </p:spTree>
    <p:extLst>
      <p:ext uri="{BB962C8B-B14F-4D97-AF65-F5344CB8AC3E}">
        <p14:creationId xmlns:p14="http://schemas.microsoft.com/office/powerpoint/2010/main" val="3165170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62ED402-61AC-F4FC-D96D-3FBA27BF4EED}"/>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A6C5E959-20C0-D9EA-D681-2DD3682C22F1}"/>
              </a:ext>
            </a:extLst>
          </p:cNvPr>
          <p:cNvSpPr txBox="1"/>
          <p:nvPr/>
        </p:nvSpPr>
        <p:spPr>
          <a:xfrm>
            <a:off x="6230612" y="1356267"/>
            <a:ext cx="510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rgbClr val="0070C0"/>
                </a:solidFill>
              </a:rPr>
              <a:t>OUR 3 DEMOS</a:t>
            </a:r>
          </a:p>
        </p:txBody>
      </p:sp>
      <p:pic>
        <p:nvPicPr>
          <p:cNvPr id="4" name="Picture 3" descr="A black and white line art of a bottle and a pill&#10;&#10;Description automatically generated">
            <a:extLst>
              <a:ext uri="{FF2B5EF4-FFF2-40B4-BE49-F238E27FC236}">
                <a16:creationId xmlns:a16="http://schemas.microsoft.com/office/drawing/2014/main" id="{E38397D4-BA3E-0F67-7624-B10E72D69845}"/>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6" name="TextBox 5">
            <a:extLst>
              <a:ext uri="{FF2B5EF4-FFF2-40B4-BE49-F238E27FC236}">
                <a16:creationId xmlns:a16="http://schemas.microsoft.com/office/drawing/2014/main" id="{353737BB-A8C7-7F06-EB95-EDD5E493B2F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2" name="TextBox 1">
            <a:extLst>
              <a:ext uri="{FF2B5EF4-FFF2-40B4-BE49-F238E27FC236}">
                <a16:creationId xmlns:a16="http://schemas.microsoft.com/office/drawing/2014/main" id="{F0E3398F-A47A-3ECE-5BB6-D91A256A0A79}"/>
              </a:ext>
            </a:extLst>
          </p:cNvPr>
          <p:cNvSpPr txBox="1"/>
          <p:nvPr/>
        </p:nvSpPr>
        <p:spPr>
          <a:xfrm>
            <a:off x="5915903" y="2029045"/>
            <a:ext cx="573314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latin typeface="Tenorite"/>
              <a:ea typeface="Arial"/>
              <a:cs typeface="Arial"/>
            </a:endParaRPr>
          </a:p>
          <a:p>
            <a:pPr marL="457200" indent="-457200" algn="ctr">
              <a:buAutoNum type="arabicPeriod"/>
            </a:pPr>
            <a:r>
              <a:rPr lang="en-US" sz="2400">
                <a:latin typeface="Tenorite"/>
                <a:ea typeface="Arial"/>
                <a:cs typeface="Arial"/>
              </a:rPr>
              <a:t>Dispense</a:t>
            </a:r>
            <a:r>
              <a:rPr lang="en-US" sz="2400" baseline="0">
                <a:latin typeface="Tenorite"/>
                <a:ea typeface="Arial"/>
                <a:cs typeface="Arial"/>
              </a:rPr>
              <a:t> Mechanism &amp; Storage</a:t>
            </a:r>
            <a:r>
              <a:rPr lang="en-US" sz="2400">
                <a:latin typeface="Tenorite"/>
                <a:ea typeface="Arial"/>
                <a:cs typeface="Arial"/>
              </a:rPr>
              <a:t>​</a:t>
            </a:r>
            <a:endParaRPr lang="en-US"/>
          </a:p>
          <a:p>
            <a:pPr algn="ctr"/>
            <a:endParaRPr lang="en-US" sz="2400">
              <a:latin typeface="Tenorite"/>
              <a:ea typeface="Arial"/>
              <a:cs typeface="Arial"/>
            </a:endParaRPr>
          </a:p>
          <a:p>
            <a:pPr algn="ctr"/>
            <a:r>
              <a:rPr lang="en-US" sz="2400">
                <a:latin typeface="Tenorite"/>
                <a:ea typeface="Arial"/>
                <a:cs typeface="Arial"/>
              </a:rPr>
              <a:t>2. Displaying</a:t>
            </a:r>
            <a:r>
              <a:rPr lang="en-US" sz="2400" baseline="0">
                <a:latin typeface="Tenorite"/>
                <a:ea typeface="Arial"/>
                <a:cs typeface="Arial"/>
              </a:rPr>
              <a:t> User </a:t>
            </a:r>
            <a:r>
              <a:rPr lang="en-US" sz="2400">
                <a:latin typeface="Tenorite"/>
                <a:ea typeface="Arial"/>
                <a:cs typeface="Arial"/>
              </a:rPr>
              <a:t>Interface​</a:t>
            </a:r>
            <a:endParaRPr lang="en-US"/>
          </a:p>
          <a:p>
            <a:pPr algn="ctr"/>
            <a:endParaRPr lang="en-US" sz="2400">
              <a:latin typeface="Tenorite"/>
              <a:ea typeface="Arial"/>
              <a:cs typeface="Arial"/>
            </a:endParaRPr>
          </a:p>
          <a:p>
            <a:pPr algn="ctr"/>
            <a:r>
              <a:rPr lang="en-US" sz="2400">
                <a:latin typeface="Tenorite"/>
                <a:ea typeface="Arial"/>
                <a:cs typeface="Arial"/>
              </a:rPr>
              <a:t>3. Authentication and Board to Board Communication</a:t>
            </a:r>
          </a:p>
          <a:p>
            <a:pPr algn="ctr"/>
            <a:endParaRPr lang="en-US" sz="2400">
              <a:latin typeface="Tenorite"/>
              <a:ea typeface="Arial"/>
              <a:cs typeface="Arial"/>
            </a:endParaRPr>
          </a:p>
          <a:p>
            <a:pPr algn="ctr"/>
            <a:r>
              <a:rPr lang="en-US" sz="2400">
                <a:latin typeface="Tenorite"/>
                <a:ea typeface="Arial"/>
                <a:cs typeface="Arial"/>
              </a:rPr>
              <a:t> Final: Completed 'Dr</a:t>
            </a:r>
            <a:r>
              <a:rPr lang="en-US" sz="2400" baseline="0">
                <a:latin typeface="Tenorite"/>
                <a:ea typeface="Arial"/>
                <a:cs typeface="Arial"/>
              </a:rPr>
              <a:t>. </a:t>
            </a:r>
            <a:r>
              <a:rPr lang="en-US" sz="2400">
                <a:latin typeface="Tenorite"/>
                <a:ea typeface="Arial"/>
                <a:cs typeface="Arial"/>
              </a:rPr>
              <a:t>Pill' </a:t>
            </a:r>
            <a:endParaRPr lang="en-US">
              <a:latin typeface="Tenorite"/>
              <a:ea typeface="Arial"/>
              <a:cs typeface="Arial"/>
            </a:endParaRPr>
          </a:p>
          <a:p>
            <a:pPr algn="ctr"/>
            <a:r>
              <a:rPr lang="en-US" sz="2400">
                <a:latin typeface="Tenorite"/>
                <a:ea typeface="Arial"/>
                <a:cs typeface="Arial"/>
              </a:rPr>
              <a:t>The</a:t>
            </a:r>
            <a:r>
              <a:rPr lang="en-US" sz="2400" baseline="0">
                <a:latin typeface="Tenorite"/>
                <a:ea typeface="Arial"/>
                <a:cs typeface="Arial"/>
              </a:rPr>
              <a:t> </a:t>
            </a:r>
            <a:r>
              <a:rPr lang="en-US" sz="2400">
                <a:latin typeface="Tenorite"/>
                <a:ea typeface="Arial"/>
                <a:cs typeface="Arial"/>
              </a:rPr>
              <a:t>Automatic</a:t>
            </a:r>
            <a:r>
              <a:rPr lang="en-US" sz="2400" baseline="0">
                <a:latin typeface="Tenorite"/>
                <a:ea typeface="Arial"/>
                <a:cs typeface="Arial"/>
              </a:rPr>
              <a:t> Pill </a:t>
            </a:r>
            <a:r>
              <a:rPr lang="en-US" sz="2400">
                <a:latin typeface="Tenorite"/>
                <a:ea typeface="Arial"/>
                <a:cs typeface="Arial"/>
              </a:rPr>
              <a:t>Dispenser</a:t>
            </a:r>
            <a:endParaRPr lang="en-US"/>
          </a:p>
        </p:txBody>
      </p:sp>
    </p:spTree>
    <p:extLst>
      <p:ext uri="{BB962C8B-B14F-4D97-AF65-F5344CB8AC3E}">
        <p14:creationId xmlns:p14="http://schemas.microsoft.com/office/powerpoint/2010/main" val="159825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F70DAE-9CA1-6BDD-A690-F4F85A504EA3}"/>
              </a:ext>
            </a:extLst>
          </p:cNvPr>
          <p:cNvSpPr>
            <a:spLocks noGrp="1"/>
          </p:cNvSpPr>
          <p:nvPr>
            <p:ph type="sldNum" sz="quarter" idx="12"/>
          </p:nvPr>
        </p:nvSpPr>
        <p:spPr/>
        <p:txBody>
          <a:bodyPr/>
          <a:lstStyle/>
          <a:p>
            <a:fld id="{A49DFD55-3C28-40EF-9E31-A92D2E4017FF}" type="slidenum">
              <a:rPr lang="en-US" smtClean="0"/>
              <a:pPr/>
              <a:t>5</a:t>
            </a:fld>
            <a:endParaRPr lang="en-US"/>
          </a:p>
        </p:txBody>
      </p:sp>
      <p:sp>
        <p:nvSpPr>
          <p:cNvPr id="8" name="Title 1">
            <a:extLst>
              <a:ext uri="{FF2B5EF4-FFF2-40B4-BE49-F238E27FC236}">
                <a16:creationId xmlns:a16="http://schemas.microsoft.com/office/drawing/2014/main" id="{98FF7713-8FA4-3528-6140-1D77FB5058D8}"/>
              </a:ext>
            </a:extLst>
          </p:cNvPr>
          <p:cNvSpPr>
            <a:spLocks noGrp="1"/>
          </p:cNvSpPr>
          <p:nvPr>
            <p:ph type="title"/>
          </p:nvPr>
        </p:nvSpPr>
        <p:spPr>
          <a:xfrm>
            <a:off x="749591" y="997187"/>
            <a:ext cx="9982062" cy="716936"/>
          </a:xfrm>
        </p:spPr>
        <p:txBody>
          <a:bodyPr>
            <a:normAutofit/>
          </a:bodyPr>
          <a:lstStyle/>
          <a:p>
            <a:r>
              <a:rPr lang="en-US" sz="4000">
                <a:solidFill>
                  <a:schemeClr val="accent5">
                    <a:lumMod val="76000"/>
                  </a:schemeClr>
                </a:solidFill>
              </a:rPr>
              <a:t>PREVIOUS demonstration </a:t>
            </a:r>
          </a:p>
        </p:txBody>
      </p:sp>
      <p:pic>
        <p:nvPicPr>
          <p:cNvPr id="11" name="Picture 10" descr="A black and white line art of a bottle and a pill&#10;&#10;Description automatically generated">
            <a:extLst>
              <a:ext uri="{FF2B5EF4-FFF2-40B4-BE49-F238E27FC236}">
                <a16:creationId xmlns:a16="http://schemas.microsoft.com/office/drawing/2014/main" id="{C74170C4-2137-EB2B-72AF-C9E2B408A0FA}"/>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13" name="TextBox 12">
            <a:extLst>
              <a:ext uri="{FF2B5EF4-FFF2-40B4-BE49-F238E27FC236}">
                <a16:creationId xmlns:a16="http://schemas.microsoft.com/office/drawing/2014/main" id="{A792ADE9-9E27-E809-F6BB-D3EDDD6FD947}"/>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3" name="TextBox 2">
            <a:extLst>
              <a:ext uri="{FF2B5EF4-FFF2-40B4-BE49-F238E27FC236}">
                <a16:creationId xmlns:a16="http://schemas.microsoft.com/office/drawing/2014/main" id="{B04F1526-F8EB-9181-A409-D433C8286E3C}"/>
              </a:ext>
            </a:extLst>
          </p:cNvPr>
          <p:cNvSpPr txBox="1"/>
          <p:nvPr/>
        </p:nvSpPr>
        <p:spPr>
          <a:xfrm>
            <a:off x="599957" y="1553555"/>
            <a:ext cx="8308205"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endParaRPr lang="en-US" sz="2400"/>
          </a:p>
          <a:p>
            <a:pPr marL="457200" indent="-457200" algn="ctr">
              <a:buAutoNum type="arabicPeriod"/>
            </a:pPr>
            <a:r>
              <a:rPr lang="en-US" sz="2400"/>
              <a:t>3D Design (Dispense Mechanism &amp; Storage)</a:t>
            </a:r>
            <a:endParaRPr lang="en-US"/>
          </a:p>
          <a:p>
            <a:pPr algn="ctr"/>
            <a:r>
              <a:rPr lang="en-US" sz="2400"/>
              <a:t>(Computer &lt;--&gt; </a:t>
            </a:r>
            <a:r>
              <a:rPr lang="en-US" sz="2400" err="1"/>
              <a:t>MobaXTerm</a:t>
            </a:r>
            <a:r>
              <a:rPr lang="en-US" sz="2400"/>
              <a:t> &lt;--&gt; STM32/Motors)</a:t>
            </a:r>
            <a:endParaRPr lang="en-US"/>
          </a:p>
          <a:p>
            <a:pPr marL="457200" indent="-457200" algn="ctr">
              <a:buAutoNum type="arabicPeriod"/>
            </a:pPr>
            <a:endParaRPr lang="en-US" sz="2400"/>
          </a:p>
          <a:p>
            <a:pPr algn="ctr"/>
            <a:r>
              <a:rPr lang="en-US" sz="2400"/>
              <a:t>2. Displaying User Interface</a:t>
            </a:r>
            <a:endParaRPr lang="en-US"/>
          </a:p>
          <a:p>
            <a:pPr algn="ctr"/>
            <a:r>
              <a:rPr lang="en-US" sz="2400"/>
              <a:t>(</a:t>
            </a:r>
            <a:r>
              <a:rPr lang="en-US" sz="2400" err="1"/>
              <a:t>RaspberryPi</a:t>
            </a:r>
            <a:r>
              <a:rPr lang="en-US" sz="2400"/>
              <a:t>/LCD &lt;--&gt; </a:t>
            </a:r>
            <a:r>
              <a:rPr lang="en-US" sz="2400" err="1"/>
              <a:t>MobaXTerm</a:t>
            </a:r>
            <a:r>
              <a:rPr lang="en-US" sz="2400"/>
              <a:t> &lt;--&gt; STM32/Motors)</a:t>
            </a:r>
          </a:p>
          <a:p>
            <a:pPr marL="342900" indent="-342900">
              <a:buAutoNum type="arabicPeriod"/>
            </a:pPr>
            <a:endParaRPr lang="en-US" sz="1600"/>
          </a:p>
          <a:p>
            <a:endParaRPr lang="en-US" sz="1600"/>
          </a:p>
        </p:txBody>
      </p:sp>
      <p:pic>
        <p:nvPicPr>
          <p:cNvPr id="5" name="Picture 4" descr="Elecrow RC070 7 inch 1024*600 LCD Display with Touch Screen">
            <a:extLst>
              <a:ext uri="{FF2B5EF4-FFF2-40B4-BE49-F238E27FC236}">
                <a16:creationId xmlns:a16="http://schemas.microsoft.com/office/drawing/2014/main" id="{23E49A5E-D909-102B-C649-184A947092AA}"/>
              </a:ext>
            </a:extLst>
          </p:cNvPr>
          <p:cNvPicPr>
            <a:picLocks noChangeAspect="1"/>
          </p:cNvPicPr>
          <p:nvPr/>
        </p:nvPicPr>
        <p:blipFill>
          <a:blip r:embed="rId3"/>
          <a:srcRect l="11858" t="12692" r="9486" b="23016"/>
          <a:stretch/>
        </p:blipFill>
        <p:spPr>
          <a:xfrm>
            <a:off x="1130384" y="4042470"/>
            <a:ext cx="3032276" cy="2491021"/>
          </a:xfrm>
          <a:prstGeom prst="rect">
            <a:avLst/>
          </a:prstGeom>
        </p:spPr>
      </p:pic>
      <p:pic>
        <p:nvPicPr>
          <p:cNvPr id="6" name="Picture 5" descr="A machine on a table&#10;&#10;AI-generated content may be incorrect.">
            <a:extLst>
              <a:ext uri="{FF2B5EF4-FFF2-40B4-BE49-F238E27FC236}">
                <a16:creationId xmlns:a16="http://schemas.microsoft.com/office/drawing/2014/main" id="{A33D109D-55F4-18B2-BAF9-75B8559A047F}"/>
              </a:ext>
            </a:extLst>
          </p:cNvPr>
          <p:cNvPicPr>
            <a:picLocks noChangeAspect="1"/>
          </p:cNvPicPr>
          <p:nvPr/>
        </p:nvPicPr>
        <p:blipFill>
          <a:blip r:embed="rId4"/>
          <a:stretch>
            <a:fillRect/>
          </a:stretch>
        </p:blipFill>
        <p:spPr>
          <a:xfrm>
            <a:off x="6253162" y="4035942"/>
            <a:ext cx="2377910" cy="2497405"/>
          </a:xfrm>
          <a:prstGeom prst="rect">
            <a:avLst/>
          </a:prstGeom>
        </p:spPr>
      </p:pic>
    </p:spTree>
    <p:extLst>
      <p:ext uri="{BB962C8B-B14F-4D97-AF65-F5344CB8AC3E}">
        <p14:creationId xmlns:p14="http://schemas.microsoft.com/office/powerpoint/2010/main" val="832004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C8F18-ABA4-3F06-A6B1-8EB178A1CA3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7C0901-6E14-1439-4D0A-148FD247CA73}"/>
              </a:ext>
            </a:extLst>
          </p:cNvPr>
          <p:cNvSpPr>
            <a:spLocks noGrp="1"/>
          </p:cNvSpPr>
          <p:nvPr>
            <p:ph type="sldNum" sz="quarter" idx="12"/>
          </p:nvPr>
        </p:nvSpPr>
        <p:spPr/>
        <p:txBody>
          <a:bodyPr/>
          <a:lstStyle/>
          <a:p>
            <a:fld id="{A49DFD55-3C28-40EF-9E31-A92D2E4017FF}" type="slidenum">
              <a:rPr lang="en-US" smtClean="0"/>
              <a:pPr/>
              <a:t>6</a:t>
            </a:fld>
            <a:endParaRPr lang="en-US"/>
          </a:p>
        </p:txBody>
      </p:sp>
      <p:sp>
        <p:nvSpPr>
          <p:cNvPr id="8" name="Title 1">
            <a:extLst>
              <a:ext uri="{FF2B5EF4-FFF2-40B4-BE49-F238E27FC236}">
                <a16:creationId xmlns:a16="http://schemas.microsoft.com/office/drawing/2014/main" id="{CC0FD522-C5A0-3A40-5721-5D14D3351015}"/>
              </a:ext>
            </a:extLst>
          </p:cNvPr>
          <p:cNvSpPr>
            <a:spLocks noGrp="1"/>
          </p:cNvSpPr>
          <p:nvPr>
            <p:ph type="title"/>
          </p:nvPr>
        </p:nvSpPr>
        <p:spPr>
          <a:xfrm>
            <a:off x="749591" y="997187"/>
            <a:ext cx="9982062" cy="716936"/>
          </a:xfrm>
        </p:spPr>
        <p:txBody>
          <a:bodyPr>
            <a:normAutofit/>
          </a:bodyPr>
          <a:lstStyle/>
          <a:p>
            <a:r>
              <a:rPr lang="en-US" sz="4000">
                <a:solidFill>
                  <a:schemeClr val="accent5">
                    <a:lumMod val="76000"/>
                  </a:schemeClr>
                </a:solidFill>
              </a:rPr>
              <a:t>Today's demo </a:t>
            </a:r>
          </a:p>
        </p:txBody>
      </p:sp>
      <p:sp>
        <p:nvSpPr>
          <p:cNvPr id="9" name="TextBox 8">
            <a:extLst>
              <a:ext uri="{FF2B5EF4-FFF2-40B4-BE49-F238E27FC236}">
                <a16:creationId xmlns:a16="http://schemas.microsoft.com/office/drawing/2014/main" id="{BFC40171-4025-12AA-122E-E12804FC962F}"/>
              </a:ext>
            </a:extLst>
          </p:cNvPr>
          <p:cNvSpPr txBox="1"/>
          <p:nvPr/>
        </p:nvSpPr>
        <p:spPr>
          <a:xfrm>
            <a:off x="747911" y="1923990"/>
            <a:ext cx="938271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Authentication and Board to Board Communication</a:t>
            </a:r>
            <a:endParaRPr lang="en-US"/>
          </a:p>
          <a:p>
            <a:endParaRPr lang="en-US" sz="2400"/>
          </a:p>
          <a:p>
            <a:r>
              <a:rPr lang="en-US" sz="2400" dirty="0"/>
              <a:t>Requirements: Fingerprint and Facial Recognition working for specified users, object detecting different pills</a:t>
            </a:r>
          </a:p>
          <a:p>
            <a:endParaRPr lang="en-US" sz="2400"/>
          </a:p>
          <a:p>
            <a:r>
              <a:rPr lang="en-US" sz="2400" dirty="0"/>
              <a:t>Constraints: Authentication devices accuracy and Motor response from GUI input</a:t>
            </a:r>
            <a:endParaRPr lang="en-US" dirty="0"/>
          </a:p>
          <a:p>
            <a:endParaRPr lang="en-US" sz="2400"/>
          </a:p>
          <a:p>
            <a:r>
              <a:rPr lang="en-US" sz="2400" dirty="0"/>
              <a:t>Success: Fingerprint and facial recognition sensor successfully integrated with our GUI. </a:t>
            </a:r>
            <a:endParaRPr lang="en-US" dirty="0"/>
          </a:p>
          <a:p>
            <a:endParaRPr lang="en-US" sz="2400"/>
          </a:p>
          <a:p>
            <a:pPr marL="342900" indent="-342900">
              <a:buFont typeface="Calibri"/>
              <a:buChar char="-"/>
            </a:pPr>
            <a:endParaRPr lang="en-US" sz="2400"/>
          </a:p>
        </p:txBody>
      </p:sp>
      <p:pic>
        <p:nvPicPr>
          <p:cNvPr id="11" name="Picture 10" descr="A black and white line art of a bottle and a pill&#10;&#10;Description automatically generated">
            <a:extLst>
              <a:ext uri="{FF2B5EF4-FFF2-40B4-BE49-F238E27FC236}">
                <a16:creationId xmlns:a16="http://schemas.microsoft.com/office/drawing/2014/main" id="{6C6FCE57-E934-6C74-D1E8-D33126289C4D}"/>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13" name="TextBox 12">
            <a:extLst>
              <a:ext uri="{FF2B5EF4-FFF2-40B4-BE49-F238E27FC236}">
                <a16:creationId xmlns:a16="http://schemas.microsoft.com/office/drawing/2014/main" id="{EF57249C-2C0C-A0A8-81FB-E94DE6BA84CB}"/>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2968703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C92E871-AF94-97BA-7691-9ADC8E49F0C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3509954-41C5-FB9F-61A8-15F02852E43A}"/>
              </a:ext>
            </a:extLst>
          </p:cNvPr>
          <p:cNvSpPr>
            <a:spLocks noGrp="1"/>
          </p:cNvSpPr>
          <p:nvPr/>
        </p:nvSpPr>
        <p:spPr>
          <a:xfrm>
            <a:off x="6991350" y="2986088"/>
            <a:ext cx="4179570" cy="8782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5000">
                <a:solidFill>
                  <a:srgbClr val="0070C0"/>
                </a:solidFill>
              </a:rPr>
              <a:t>DEMO TIME</a:t>
            </a:r>
          </a:p>
        </p:txBody>
      </p:sp>
    </p:spTree>
    <p:extLst>
      <p:ext uri="{BB962C8B-B14F-4D97-AF65-F5344CB8AC3E}">
        <p14:creationId xmlns:p14="http://schemas.microsoft.com/office/powerpoint/2010/main" val="1485308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195F3145-F56A-FD36-9734-0C87BA47A74F}"/>
              </a:ext>
            </a:extLst>
          </p:cNvPr>
          <p:cNvPicPr>
            <a:picLocks noChangeAspect="1"/>
          </p:cNvPicPr>
          <p:nvPr/>
        </p:nvPicPr>
        <p:blipFill>
          <a:blip r:embed="rId2"/>
          <a:srcRect l="517" t="649" r="-90" b="-176"/>
          <a:stretch/>
        </p:blipFill>
        <p:spPr>
          <a:xfrm>
            <a:off x="435770" y="1677534"/>
            <a:ext cx="8330744" cy="5030937"/>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B6C9AD75-D2A9-2F71-2445-53763FF471A0}"/>
              </a:ext>
            </a:extLst>
          </p:cNvPr>
          <p:cNvPicPr>
            <a:picLocks noChangeAspect="1"/>
          </p:cNvPicPr>
          <p:nvPr/>
        </p:nvPicPr>
        <p:blipFill>
          <a:blip r:embed="rId3"/>
          <a:srcRect b="30638"/>
          <a:stretch/>
        </p:blipFill>
        <p:spPr>
          <a:xfrm>
            <a:off x="6954980" y="2118013"/>
            <a:ext cx="4808303" cy="2874822"/>
          </a:xfrm>
          <a:prstGeom prst="rect">
            <a:avLst/>
          </a:prstGeom>
        </p:spPr>
      </p:pic>
      <p:sp>
        <p:nvSpPr>
          <p:cNvPr id="2" name="Title 1">
            <a:extLst>
              <a:ext uri="{FF2B5EF4-FFF2-40B4-BE49-F238E27FC236}">
                <a16:creationId xmlns:a16="http://schemas.microsoft.com/office/drawing/2014/main" id="{71F86BAF-2C88-E480-C5E1-2CB9C15F9630}"/>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0C8924E4-D22F-B906-9803-3A91E2D99926}"/>
              </a:ext>
            </a:extLst>
          </p:cNvPr>
          <p:cNvSpPr>
            <a:spLocks noGrp="1"/>
          </p:cNvSpPr>
          <p:nvPr>
            <p:ph type="sldNum" sz="quarter" idx="13"/>
          </p:nvPr>
        </p:nvSpPr>
        <p:spPr/>
        <p:txBody>
          <a:bodyPr/>
          <a:lstStyle/>
          <a:p>
            <a:fld id="{A49DFD55-3C28-40EF-9E31-A92D2E4017FF}" type="slidenum">
              <a:rPr lang="en-US" smtClean="0"/>
              <a:pPr/>
              <a:t>8</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A1403545-6C17-E17B-148D-827BE6B11812}"/>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4230CE06-23F8-B541-C2A6-F83011D5289C}"/>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9" name="Picture 8" descr="A screen shot of a computer&#10;&#10;AI-generated content may be incorrect.">
            <a:extLst>
              <a:ext uri="{FF2B5EF4-FFF2-40B4-BE49-F238E27FC236}">
                <a16:creationId xmlns:a16="http://schemas.microsoft.com/office/drawing/2014/main" id="{9EC091E0-AE12-CA0F-CBCD-8F24036F0C4F}"/>
              </a:ext>
            </a:extLst>
          </p:cNvPr>
          <p:cNvPicPr>
            <a:picLocks noChangeAspect="1"/>
          </p:cNvPicPr>
          <p:nvPr/>
        </p:nvPicPr>
        <p:blipFill>
          <a:blip r:embed="rId5"/>
          <a:stretch>
            <a:fillRect/>
          </a:stretch>
        </p:blipFill>
        <p:spPr>
          <a:xfrm>
            <a:off x="5673436" y="594014"/>
            <a:ext cx="5434446" cy="1478974"/>
          </a:xfrm>
          <a:prstGeom prst="rect">
            <a:avLst/>
          </a:prstGeom>
        </p:spPr>
      </p:pic>
    </p:spTree>
    <p:extLst>
      <p:ext uri="{BB962C8B-B14F-4D97-AF65-F5344CB8AC3E}">
        <p14:creationId xmlns:p14="http://schemas.microsoft.com/office/powerpoint/2010/main" val="1099514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A8BC6-3EE6-A9DD-C532-B763F31E05CE}"/>
            </a:ext>
          </a:extLst>
        </p:cNvPr>
        <p:cNvGrpSpPr/>
        <p:nvPr/>
      </p:nvGrpSpPr>
      <p:grpSpPr>
        <a:xfrm>
          <a:off x="0" y="0"/>
          <a:ext cx="0" cy="0"/>
          <a:chOff x="0" y="0"/>
          <a:chExt cx="0" cy="0"/>
        </a:xfrm>
      </p:grpSpPr>
      <p:pic>
        <p:nvPicPr>
          <p:cNvPr id="8" name="Picture 7" descr="12MP IMX708 Autofocus Camera Module 3 with HDR Mode and PDAF Function for  Raspberry Pi">
            <a:extLst>
              <a:ext uri="{FF2B5EF4-FFF2-40B4-BE49-F238E27FC236}">
                <a16:creationId xmlns:a16="http://schemas.microsoft.com/office/drawing/2014/main" id="{A72A723F-104F-238B-0798-81A19343AB95}"/>
              </a:ext>
            </a:extLst>
          </p:cNvPr>
          <p:cNvPicPr>
            <a:picLocks noChangeAspect="1"/>
          </p:cNvPicPr>
          <p:nvPr/>
        </p:nvPicPr>
        <p:blipFill>
          <a:blip r:embed="rId2"/>
          <a:stretch>
            <a:fillRect/>
          </a:stretch>
        </p:blipFill>
        <p:spPr>
          <a:xfrm>
            <a:off x="8127423" y="3737264"/>
            <a:ext cx="2985655" cy="2959677"/>
          </a:xfrm>
          <a:prstGeom prst="rect">
            <a:avLst/>
          </a:prstGeom>
        </p:spPr>
      </p:pic>
      <p:sp>
        <p:nvSpPr>
          <p:cNvPr id="2" name="Title 1">
            <a:extLst>
              <a:ext uri="{FF2B5EF4-FFF2-40B4-BE49-F238E27FC236}">
                <a16:creationId xmlns:a16="http://schemas.microsoft.com/office/drawing/2014/main" id="{419166B1-B4E6-F2BC-B433-979EB383376B}"/>
              </a:ext>
            </a:extLst>
          </p:cNvPr>
          <p:cNvSpPr>
            <a:spLocks noGrp="1"/>
          </p:cNvSpPr>
          <p:nvPr>
            <p:ph type="title"/>
          </p:nvPr>
        </p:nvSpPr>
        <p:spPr>
          <a:xfrm>
            <a:off x="390971" y="592178"/>
            <a:ext cx="9971624" cy="1134471"/>
          </a:xfrm>
        </p:spPr>
        <p:txBody>
          <a:bodyPr>
            <a:normAutofit/>
          </a:bodyPr>
          <a:lstStyle/>
          <a:p>
            <a:r>
              <a:rPr lang="en-US" sz="4000">
                <a:solidFill>
                  <a:schemeClr val="accent5">
                    <a:lumMod val="76000"/>
                  </a:schemeClr>
                </a:solidFill>
              </a:rPr>
              <a:t>Technical details</a:t>
            </a:r>
          </a:p>
        </p:txBody>
      </p:sp>
      <p:sp>
        <p:nvSpPr>
          <p:cNvPr id="7" name="Slide Number Placeholder 6">
            <a:extLst>
              <a:ext uri="{FF2B5EF4-FFF2-40B4-BE49-F238E27FC236}">
                <a16:creationId xmlns:a16="http://schemas.microsoft.com/office/drawing/2014/main" id="{434DB908-9B61-2AAA-B06C-2D9CD023E433}"/>
              </a:ext>
            </a:extLst>
          </p:cNvPr>
          <p:cNvSpPr>
            <a:spLocks noGrp="1"/>
          </p:cNvSpPr>
          <p:nvPr>
            <p:ph type="sldNum" sz="quarter" idx="13"/>
          </p:nvPr>
        </p:nvSpPr>
        <p:spPr/>
        <p:txBody>
          <a:bodyPr/>
          <a:lstStyle/>
          <a:p>
            <a:fld id="{A49DFD55-3C28-40EF-9E31-A92D2E4017FF}" type="slidenum">
              <a:rPr lang="en-US" smtClean="0"/>
              <a:pPr/>
              <a:t>9</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9BE66DBB-4B79-5C56-149D-192DE699C489}"/>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4" name="TextBox 3">
            <a:extLst>
              <a:ext uri="{FF2B5EF4-FFF2-40B4-BE49-F238E27FC236}">
                <a16:creationId xmlns:a16="http://schemas.microsoft.com/office/drawing/2014/main" id="{D7A89DDE-65C7-AC63-86A6-B7F3CF679CB9}"/>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pic>
        <p:nvPicPr>
          <p:cNvPr id="6" name="Picture 5" descr="A screen shot of a computer code&#10;&#10;AI-generated content may be incorrect.">
            <a:extLst>
              <a:ext uri="{FF2B5EF4-FFF2-40B4-BE49-F238E27FC236}">
                <a16:creationId xmlns:a16="http://schemas.microsoft.com/office/drawing/2014/main" id="{E7E43B61-7E97-C2C4-9AD3-5EEAD83177A3}"/>
              </a:ext>
            </a:extLst>
          </p:cNvPr>
          <p:cNvPicPr>
            <a:picLocks noChangeAspect="1"/>
          </p:cNvPicPr>
          <p:nvPr/>
        </p:nvPicPr>
        <p:blipFill>
          <a:blip r:embed="rId4"/>
          <a:stretch>
            <a:fillRect/>
          </a:stretch>
        </p:blipFill>
        <p:spPr>
          <a:xfrm>
            <a:off x="578867" y="1727703"/>
            <a:ext cx="7405334" cy="4964317"/>
          </a:xfrm>
          <a:prstGeom prst="rect">
            <a:avLst/>
          </a:prstGeom>
        </p:spPr>
      </p:pic>
      <p:pic>
        <p:nvPicPr>
          <p:cNvPr id="5" name="Picture 4" descr="A person with glasses and a green rectangle&#10;&#10;AI-generated content may be incorrect.">
            <a:extLst>
              <a:ext uri="{FF2B5EF4-FFF2-40B4-BE49-F238E27FC236}">
                <a16:creationId xmlns:a16="http://schemas.microsoft.com/office/drawing/2014/main" id="{D68DC220-BB62-A0DF-FC57-9EC81A5B7ADA}"/>
              </a:ext>
            </a:extLst>
          </p:cNvPr>
          <p:cNvPicPr>
            <a:picLocks noChangeAspect="1"/>
          </p:cNvPicPr>
          <p:nvPr/>
        </p:nvPicPr>
        <p:blipFill>
          <a:blip r:embed="rId5"/>
          <a:stretch>
            <a:fillRect/>
          </a:stretch>
        </p:blipFill>
        <p:spPr>
          <a:xfrm>
            <a:off x="6869154" y="1004454"/>
            <a:ext cx="3086301" cy="3203865"/>
          </a:xfrm>
          <a:prstGeom prst="rect">
            <a:avLst/>
          </a:prstGeom>
        </p:spPr>
      </p:pic>
    </p:spTree>
    <p:extLst>
      <p:ext uri="{BB962C8B-B14F-4D97-AF65-F5344CB8AC3E}">
        <p14:creationId xmlns:p14="http://schemas.microsoft.com/office/powerpoint/2010/main" val="19116051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89CA3A1D94514B82EF8E15F740DBD3" ma:contentTypeVersion="10" ma:contentTypeDescription="Create a new document." ma:contentTypeScope="" ma:versionID="d95ad12d4e9fb9d76665f2b934cd0cce">
  <xsd:schema xmlns:xsd="http://www.w3.org/2001/XMLSchema" xmlns:xs="http://www.w3.org/2001/XMLSchema" xmlns:p="http://schemas.microsoft.com/office/2006/metadata/properties" xmlns:ns3="cd4bd8a5-b694-41f0-a6a3-40d89f7450f6" targetNamespace="http://schemas.microsoft.com/office/2006/metadata/properties" ma:root="true" ma:fieldsID="92ca399e4a414b1325314428d5d9ba41" ns3:_="">
    <xsd:import namespace="cd4bd8a5-b694-41f0-a6a3-40d89f7450f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element ref="ns3:MediaServiceDateTaken" minOccurs="0"/>
                <xsd:element ref="ns3:_activity"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4bd8a5-b694-41f0-a6a3-40d89f745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d4bd8a5-b694-41f0-a6a3-40d89f7450f6" xsi:nil="true"/>
    <_activity xmlns="cd4bd8a5-b694-41f0-a6a3-40d89f7450f6" xsi:nil="true"/>
  </documentManagement>
</p:properties>
</file>

<file path=customXml/itemProps1.xml><?xml version="1.0" encoding="utf-8"?>
<ds:datastoreItem xmlns:ds="http://schemas.openxmlformats.org/officeDocument/2006/customXml" ds:itemID="{4C78EDDA-CF45-4AEE-AD6B-09A17018063B}">
  <ds:schemaRefs>
    <ds:schemaRef ds:uri="cd4bd8a5-b694-41f0-a6a3-40d89f7450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49168DCE-134F-4610-A6AA-88CEBE8D71D2}">
  <ds:schemaRefs>
    <ds:schemaRef ds:uri="cd4bd8a5-b694-41f0-a6a3-40d89f7450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CECS 490A Progress Presentation 3</Template>
  <Application>Microsoft Office PowerPoint</Application>
  <PresentationFormat>Widescreen</PresentationFormat>
  <Slides>18</Slides>
  <Notes>6</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Custom</vt:lpstr>
      <vt:lpstr>PowerPoint Presentation</vt:lpstr>
      <vt:lpstr>PowerPoint Presentation</vt:lpstr>
      <vt:lpstr>PowerPoint Presentation</vt:lpstr>
      <vt:lpstr>PowerPoint Presentation</vt:lpstr>
      <vt:lpstr>PREVIOUS demonstration </vt:lpstr>
      <vt:lpstr>Today's demo </vt:lpstr>
      <vt:lpstr>PowerPoint Presentation</vt:lpstr>
      <vt:lpstr>Technical details</vt:lpstr>
      <vt:lpstr>Technical details</vt:lpstr>
      <vt:lpstr>Technical details</vt:lpstr>
      <vt:lpstr>Technical details</vt:lpstr>
      <vt:lpstr>Technical details</vt:lpstr>
      <vt:lpstr>Technical details</vt:lpstr>
      <vt:lpstr>Technical details</vt:lpstr>
      <vt:lpstr>challenges</vt:lpstr>
      <vt:lpstr>Overcoming challenges</vt:lpstr>
      <vt:lpstr>Final demo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Cerniaz</dc:creator>
  <cp:revision>22</cp:revision>
  <dcterms:created xsi:type="dcterms:W3CDTF">2025-02-09T02:41:40Z</dcterms:created>
  <dcterms:modified xsi:type="dcterms:W3CDTF">2025-05-09T03:05:16Z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0x0101004D89CA3A1D94514B82EF8E15F740DBD3</vt:lpwstr>
  </property>
  <property fmtid="{D5CDD505-2E9C-101B-9397-08002B2CF9AE}" pid="3" name="MediaServiceImageTags">
    <vt:lpwstr/>
  </property>
</Properties>
</file>